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7"/>
  </p:notesMasterIdLst>
  <p:sldIdLst>
    <p:sldId id="280" r:id="rId3"/>
    <p:sldId id="281" r:id="rId4"/>
    <p:sldId id="282" r:id="rId5"/>
    <p:sldId id="283" r:id="rId6"/>
    <p:sldId id="288" r:id="rId7"/>
    <p:sldId id="287" r:id="rId8"/>
    <p:sldId id="284" r:id="rId9"/>
    <p:sldId id="285" r:id="rId10"/>
    <p:sldId id="273" r:id="rId11"/>
    <p:sldId id="267" r:id="rId12"/>
    <p:sldId id="269" r:id="rId13"/>
    <p:sldId id="274" r:id="rId14"/>
    <p:sldId id="270" r:id="rId15"/>
    <p:sldId id="262" r:id="rId16"/>
    <p:sldId id="263" r:id="rId17"/>
    <p:sldId id="275" r:id="rId18"/>
    <p:sldId id="268" r:id="rId19"/>
    <p:sldId id="272" r:id="rId20"/>
    <p:sldId id="257" r:id="rId21"/>
    <p:sldId id="277" r:id="rId22"/>
    <p:sldId id="276" r:id="rId23"/>
    <p:sldId id="271" r:id="rId24"/>
    <p:sldId id="266" r:id="rId25"/>
    <p:sldId id="289" r:id="rId2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62" autoAdjust="0"/>
    <p:restoredTop sz="83047" autoAdjust="0"/>
  </p:normalViewPr>
  <p:slideViewPr>
    <p:cSldViewPr snapToGrid="0">
      <p:cViewPr varScale="1">
        <p:scale>
          <a:sx n="89" d="100"/>
          <a:sy n="89" d="100"/>
        </p:scale>
        <p:origin x="1104"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523B4-8D00-4BB9-972A-74EA35E39B65}" type="datetimeFigureOut">
              <a:rPr kumimoji="1" lang="ja-JP" altLang="en-US" smtClean="0"/>
              <a:t>2022/9/29</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C4A4C-EEC6-4649-8E28-96BABDD0F109}" type="slidenum">
              <a:rPr kumimoji="1" lang="ja-JP" altLang="en-US" smtClean="0"/>
              <a:t>‹#›</a:t>
            </a:fld>
            <a:endParaRPr kumimoji="1" lang="ja-JP" altLang="en-US"/>
          </a:p>
        </p:txBody>
      </p:sp>
    </p:spTree>
    <p:extLst>
      <p:ext uri="{BB962C8B-B14F-4D97-AF65-F5344CB8AC3E}">
        <p14:creationId xmlns:p14="http://schemas.microsoft.com/office/powerpoint/2010/main" val="426706205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BFC4A4C-EEC6-4649-8E28-96BABDD0F109}" type="slidenum">
              <a:rPr kumimoji="1" lang="ja-JP" altLang="en-US" smtClean="0"/>
              <a:t>2</a:t>
            </a:fld>
            <a:endParaRPr kumimoji="1" lang="ja-JP" altLang="en-US"/>
          </a:p>
        </p:txBody>
      </p:sp>
    </p:spTree>
    <p:extLst>
      <p:ext uri="{BB962C8B-B14F-4D97-AF65-F5344CB8AC3E}">
        <p14:creationId xmlns:p14="http://schemas.microsoft.com/office/powerpoint/2010/main" val="154671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eaLnBrk="1" hangingPunct="1">
              <a:lnSpc>
                <a:spcPct val="90000"/>
              </a:lnSpc>
            </a:pPr>
            <a:r>
              <a:rPr lang="ja-JP" altLang="en-US" dirty="0">
                <a:latin typeface="Times New Roman" pitchFamily="18" charset="0"/>
              </a:rPr>
              <a:t>生体システム工学研究室説明文</a:t>
            </a:r>
            <a:endParaRPr lang="en-US" altLang="ja-JP" dirty="0">
              <a:latin typeface="Times New Roman" pitchFamily="18" charset="0"/>
            </a:endParaRPr>
          </a:p>
          <a:p>
            <a:pPr eaLnBrk="1" hangingPunct="1">
              <a:lnSpc>
                <a:spcPct val="90000"/>
              </a:lnSpc>
            </a:pPr>
            <a:endParaRPr lang="en-US" altLang="ja-JP" dirty="0">
              <a:latin typeface="Times New Roman" pitchFamily="18" charset="0"/>
            </a:endParaRPr>
          </a:p>
          <a:p>
            <a:r>
              <a:rPr kumimoji="1" lang="ja-JP" altLang="ja-JP" sz="1200" kern="1200" dirty="0">
                <a:solidFill>
                  <a:schemeClr val="tx1"/>
                </a:solidFill>
                <a:effectLst/>
                <a:latin typeface="+mn-lt"/>
                <a:ea typeface="+mn-ea"/>
                <a:cs typeface="+mn-cs"/>
              </a:rPr>
              <a:t>＞＞＞　生体システム工学研究室では，物体の変形と力の関係をあつかう材料力学に関する研究を行っています。</a:t>
            </a:r>
          </a:p>
          <a:p>
            <a:r>
              <a:rPr kumimoji="1" lang="ja-JP" altLang="ja-JP" sz="1200" kern="1200" dirty="0">
                <a:solidFill>
                  <a:schemeClr val="tx1"/>
                </a:solidFill>
                <a:effectLst/>
                <a:latin typeface="+mn-lt"/>
                <a:ea typeface="+mn-ea"/>
                <a:cs typeface="+mn-cs"/>
              </a:rPr>
              <a:t>＞＞＞　機械やその部品は、常に何らかの力を受けています。その力によって元に戻らない形に壊れてしまえば、その機械は利用し続けることができません。機械を設計するためには、受ける力に対して、その材料が持ちこたえられるかどうかを考える必要があります。力と変形の関係をあつかう材料力学は、機械設計の土台となるきわめて重要な学問であり、スキルになります。</a:t>
            </a:r>
          </a:p>
          <a:p>
            <a:r>
              <a:rPr kumimoji="1" lang="ja-JP" altLang="ja-JP" sz="1200" kern="1200" dirty="0">
                <a:solidFill>
                  <a:schemeClr val="tx1"/>
                </a:solidFill>
                <a:effectLst/>
                <a:latin typeface="+mn-lt"/>
                <a:ea typeface="+mn-ea"/>
                <a:cs typeface="+mn-cs"/>
              </a:rPr>
              <a:t>我々の研究室では、この材料力学を基礎に，</a:t>
            </a:r>
            <a:r>
              <a:rPr kumimoji="1" lang="en-US" altLang="ja-JP" sz="1200" kern="1200" dirty="0">
                <a:solidFill>
                  <a:schemeClr val="tx1"/>
                </a:solidFill>
                <a:effectLst/>
                <a:latin typeface="+mn-lt"/>
                <a:ea typeface="+mn-ea"/>
                <a:cs typeface="+mn-cs"/>
              </a:rPr>
              <a:t>3</a:t>
            </a:r>
            <a:r>
              <a:rPr kumimoji="1" lang="ja-JP" altLang="ja-JP" sz="1200" kern="1200" dirty="0" err="1">
                <a:solidFill>
                  <a:schemeClr val="tx1"/>
                </a:solidFill>
                <a:effectLst/>
                <a:latin typeface="+mn-lt"/>
                <a:ea typeface="+mn-ea"/>
                <a:cs typeface="+mn-cs"/>
              </a:rPr>
              <a:t>つの</a:t>
            </a:r>
            <a:r>
              <a:rPr kumimoji="1" lang="ja-JP" altLang="ja-JP" sz="1200" kern="1200" dirty="0">
                <a:solidFill>
                  <a:schemeClr val="tx1"/>
                </a:solidFill>
                <a:effectLst/>
                <a:latin typeface="+mn-lt"/>
                <a:ea typeface="+mn-ea"/>
                <a:cs typeface="+mn-cs"/>
              </a:rPr>
              <a:t>テーマで研究を行っています．</a:t>
            </a:r>
          </a:p>
          <a:p>
            <a:r>
              <a:rPr kumimoji="1" lang="en-US" altLang="ja-JP" sz="1200" kern="1200" dirty="0">
                <a:solidFill>
                  <a:schemeClr val="tx1"/>
                </a:solidFill>
                <a:effectLst/>
                <a:latin typeface="+mn-lt"/>
                <a:ea typeface="+mn-ea"/>
                <a:cs typeface="+mn-cs"/>
              </a:rPr>
              <a:t>(1)</a:t>
            </a:r>
            <a:r>
              <a:rPr kumimoji="1" lang="ja-JP" altLang="ja-JP" sz="1200" kern="1200" dirty="0">
                <a:solidFill>
                  <a:schemeClr val="tx1"/>
                </a:solidFill>
                <a:effectLst/>
                <a:latin typeface="+mn-lt"/>
                <a:ea typeface="+mn-ea"/>
                <a:cs typeface="+mn-cs"/>
              </a:rPr>
              <a:t>　形状記憶合金やバルク金属ガラスといった将来の機械を形作る夢の高機能新合金の応用と加工</a:t>
            </a:r>
          </a:p>
          <a:p>
            <a:r>
              <a:rPr kumimoji="1" lang="en-US" altLang="ja-JP" sz="1200" kern="1200" dirty="0">
                <a:solidFill>
                  <a:schemeClr val="tx1"/>
                </a:solidFill>
                <a:effectLst/>
                <a:latin typeface="+mn-lt"/>
                <a:ea typeface="+mn-ea"/>
                <a:cs typeface="+mn-cs"/>
              </a:rPr>
              <a:t>(2)</a:t>
            </a:r>
            <a:r>
              <a:rPr kumimoji="1" lang="ja-JP" altLang="ja-JP" sz="1200" kern="1200" dirty="0">
                <a:solidFill>
                  <a:schemeClr val="tx1"/>
                </a:solidFill>
                <a:effectLst/>
                <a:latin typeface="+mn-lt"/>
                <a:ea typeface="+mn-ea"/>
                <a:cs typeface="+mn-cs"/>
              </a:rPr>
              <a:t>　脊椎や心臓に対するバイオメカニクス</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生体力学</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による医療の工学的アプローチと技術貢献</a:t>
            </a:r>
          </a:p>
          <a:p>
            <a:r>
              <a:rPr kumimoji="1" lang="en-US" altLang="ja-JP" sz="1200" kern="1200" dirty="0">
                <a:solidFill>
                  <a:schemeClr val="tx1"/>
                </a:solidFill>
                <a:effectLst/>
                <a:latin typeface="+mn-lt"/>
                <a:ea typeface="+mn-ea"/>
                <a:cs typeface="+mn-cs"/>
              </a:rPr>
              <a:t>(3)</a:t>
            </a:r>
            <a:r>
              <a:rPr kumimoji="1" lang="ja-JP" altLang="ja-JP" sz="1200" kern="1200" dirty="0">
                <a:solidFill>
                  <a:schemeClr val="tx1"/>
                </a:solidFill>
                <a:effectLst/>
                <a:latin typeface="+mn-lt"/>
                <a:ea typeface="+mn-ea"/>
                <a:cs typeface="+mn-cs"/>
              </a:rPr>
              <a:t>　生物材料を模倣したアパタイトやゲルといった新素材の開発</a:t>
            </a:r>
          </a:p>
          <a:p>
            <a:r>
              <a:rPr kumimoji="1" lang="ja-JP" altLang="ja-JP" sz="1200" kern="1200" dirty="0">
                <a:solidFill>
                  <a:schemeClr val="tx1"/>
                </a:solidFill>
                <a:effectLst/>
                <a:latin typeface="+mn-lt"/>
                <a:ea typeface="+mn-ea"/>
                <a:cs typeface="+mn-cs"/>
              </a:rPr>
              <a:t>を、稲葉忠司教授のもとで展開しています．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　</a:t>
            </a:r>
            <a:r>
              <a:rPr kumimoji="1" lang="en-US" altLang="ja-JP" sz="1200" kern="1200" dirty="0">
                <a:solidFill>
                  <a:schemeClr val="tx1"/>
                </a:solidFill>
                <a:effectLst/>
                <a:latin typeface="+mn-lt"/>
                <a:ea typeface="+mn-ea"/>
                <a:cs typeface="+mn-cs"/>
              </a:rPr>
              <a:t>2</a:t>
            </a:r>
            <a:r>
              <a:rPr kumimoji="1" lang="ja-JP" altLang="ja-JP" sz="1200" kern="1200" dirty="0">
                <a:solidFill>
                  <a:schemeClr val="tx1"/>
                </a:solidFill>
                <a:effectLst/>
                <a:latin typeface="+mn-lt"/>
                <a:ea typeface="+mn-ea"/>
                <a:cs typeface="+mn-cs"/>
              </a:rPr>
              <a:t>年生前期から始まる材料力学は，機械や構造物を設計する上で必須となる強度評価に対する考え方を学習します．</a:t>
            </a:r>
          </a:p>
          <a:p>
            <a:r>
              <a:rPr kumimoji="1" lang="ja-JP" altLang="ja-JP" sz="1200" kern="1200" dirty="0">
                <a:solidFill>
                  <a:schemeClr val="tx1"/>
                </a:solidFill>
                <a:effectLst/>
                <a:latin typeface="+mn-lt"/>
                <a:ea typeface="+mn-ea"/>
                <a:cs typeface="+mn-cs"/>
              </a:rPr>
              <a:t>機械系学科では最も重要な科目の一つですから，皆さんしっかり勉強してください</a:t>
            </a:r>
            <a:r>
              <a:rPr kumimoji="1" lang="en-US" altLang="ja-JP" sz="1200" kern="1200" dirty="0">
                <a:solidFill>
                  <a:schemeClr val="tx1"/>
                </a:solidFill>
                <a:effectLst/>
                <a:latin typeface="+mn-lt"/>
                <a:ea typeface="+mn-ea"/>
                <a:cs typeface="+mn-cs"/>
              </a:rPr>
              <a:t>!!</a:t>
            </a:r>
            <a:endParaRPr kumimoji="1" lang="ja-JP" altLang="ja-JP" sz="1200" kern="1200" dirty="0">
              <a:solidFill>
                <a:schemeClr val="tx1"/>
              </a:solidFill>
              <a:effectLst/>
              <a:latin typeface="+mn-lt"/>
              <a:ea typeface="+mn-ea"/>
              <a:cs typeface="+mn-cs"/>
            </a:endParaRP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　フレッシュマンゼミナールでは，研究内容の紹介や見学のほか，材料力学の理解のためのミニ実験を行います。</a:t>
            </a:r>
          </a:p>
          <a:p>
            <a:r>
              <a:rPr kumimoji="1" lang="ja-JP" altLang="ja-JP" sz="1200" kern="1200" dirty="0">
                <a:solidFill>
                  <a:schemeClr val="tx1"/>
                </a:solidFill>
                <a:effectLst/>
                <a:latin typeface="+mn-lt"/>
                <a:ea typeface="+mn-ea"/>
                <a:cs typeface="+mn-cs"/>
              </a:rPr>
              <a:t>また、研究室の諸先輩方との懇談を通じて、これからの大学生活についてアドバイスがもらえるかもしれません。</a:t>
            </a:r>
          </a:p>
          <a:p>
            <a:r>
              <a:rPr kumimoji="1" lang="ja-JP" altLang="ja-JP" sz="1200" kern="1200" dirty="0">
                <a:solidFill>
                  <a:schemeClr val="tx1"/>
                </a:solidFill>
                <a:effectLst/>
                <a:latin typeface="+mn-lt"/>
                <a:ea typeface="+mn-ea"/>
                <a:cs typeface="+mn-cs"/>
              </a:rPr>
              <a:t>医学と工学の境界領域における研究を行っているので，医療関係に興味のあるヒトは，ぜひ研究室を覗いてみてください</a:t>
            </a:r>
            <a:r>
              <a:rPr kumimoji="1" lang="en-US" altLang="ja-JP" sz="1200" kern="1200" dirty="0">
                <a:solidFill>
                  <a:schemeClr val="tx1"/>
                </a:solidFill>
                <a:effectLst/>
                <a:latin typeface="+mn-lt"/>
                <a:ea typeface="+mn-ea"/>
                <a:cs typeface="+mn-cs"/>
              </a:rPr>
              <a:t>!!</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21737377-1C05-42EE-9F73-BF6592D1DBCB}" type="slidenum">
              <a:rPr kumimoji="1" lang="ja-JP" altLang="en-US" smtClean="0"/>
              <a:pPr/>
              <a:t>17</a:t>
            </a:fld>
            <a:endParaRPr kumimoji="1" lang="ja-JP" altLang="en-US"/>
          </a:p>
        </p:txBody>
      </p:sp>
    </p:spTree>
    <p:extLst>
      <p:ext uri="{BB962C8B-B14F-4D97-AF65-F5344CB8AC3E}">
        <p14:creationId xmlns:p14="http://schemas.microsoft.com/office/powerpoint/2010/main" val="1722940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a:t>説明内容</a:t>
            </a:r>
            <a:endParaRPr kumimoji="1" lang="en-US" altLang="ja-JP" dirty="0"/>
          </a:p>
          <a:p>
            <a:r>
              <a:rPr kumimoji="1" lang="ja-JP" altLang="en-US" dirty="0"/>
              <a:t>・プラズマ蒸着法を用いた機能性薄膜の開発</a:t>
            </a:r>
            <a:endParaRPr kumimoji="1" lang="en-US" altLang="ja-JP" dirty="0"/>
          </a:p>
          <a:p>
            <a:r>
              <a:rPr kumimoji="1" lang="ja-JP" altLang="ja-JP" sz="1200" kern="1200" dirty="0">
                <a:solidFill>
                  <a:schemeClr val="tx1"/>
                </a:solidFill>
                <a:effectLst/>
                <a:latin typeface="+mn-lt"/>
                <a:ea typeface="+mn-ea"/>
                <a:cs typeface="+mn-cs"/>
              </a:rPr>
              <a:t>金属の耐摩耗性・耐食性などを向上させるための超硬質薄膜コーティング材</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窒化ホウ素，ダイヤモンドライクカーボン，窒化チタン等</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の開発</a:t>
            </a:r>
            <a:endParaRPr kumimoji="1" lang="en-US" altLang="ja-JP" sz="1200" kern="1200" dirty="0">
              <a:solidFill>
                <a:schemeClr val="tx1"/>
              </a:solidFill>
              <a:effectLst/>
              <a:latin typeface="+mn-lt"/>
              <a:ea typeface="+mn-ea"/>
              <a:cs typeface="+mn-cs"/>
            </a:endParaRPr>
          </a:p>
          <a:p>
            <a:endParaRPr kumimoji="1" lang="en-US" altLang="ja-JP" dirty="0"/>
          </a:p>
          <a:p>
            <a:r>
              <a:rPr kumimoji="1" lang="ja-JP" altLang="en-US" dirty="0"/>
              <a:t>・磁束密度測定による材料内部応力の非破壊検査</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工具・配管の塑性損傷の検出</a:t>
            </a:r>
            <a:r>
              <a:rPr kumimoji="1" lang="ja-JP" altLang="en-US" sz="120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ネオジム磁石</a:t>
            </a:r>
            <a:r>
              <a:rPr kumimoji="1" lang="en-US" altLang="ja-JP" sz="1200" b="0" i="0" kern="1200" dirty="0">
                <a:solidFill>
                  <a:schemeClr val="tx1"/>
                </a:solidFill>
                <a:effectLst/>
                <a:latin typeface="+mn-lt"/>
                <a:ea typeface="+mn-ea"/>
                <a:cs typeface="+mn-cs"/>
              </a:rPr>
              <a:t>(</a:t>
            </a:r>
            <a:r>
              <a:rPr kumimoji="1" lang="en-US" altLang="ja-JP" sz="1200" kern="1200" dirty="0" err="1">
                <a:solidFill>
                  <a:schemeClr val="tx1"/>
                </a:solidFill>
                <a:effectLst/>
                <a:latin typeface="+mn-lt"/>
                <a:ea typeface="+mn-ea"/>
                <a:cs typeface="+mn-cs"/>
              </a:rPr>
              <a:t>FeNdB</a:t>
            </a:r>
            <a:r>
              <a:rPr kumimoji="1" lang="en-US" altLang="ja-JP" sz="1200" kern="1200" dirty="0">
                <a:solidFill>
                  <a:schemeClr val="tx1"/>
                </a:solidFill>
                <a:effectLst/>
                <a:latin typeface="+mn-lt"/>
                <a:ea typeface="+mn-ea"/>
                <a:cs typeface="+mn-cs"/>
              </a:rPr>
              <a:t>)</a:t>
            </a:r>
            <a:r>
              <a:rPr kumimoji="1" lang="ja-JP" altLang="ja-JP" sz="1200" kern="1200" dirty="0" err="1">
                <a:solidFill>
                  <a:schemeClr val="tx1"/>
                </a:solidFill>
                <a:effectLst/>
                <a:latin typeface="+mn-lt"/>
                <a:ea typeface="+mn-ea"/>
                <a:cs typeface="+mn-cs"/>
              </a:rPr>
              <a:t>の保</a:t>
            </a:r>
            <a:r>
              <a:rPr kumimoji="1" lang="ja-JP" altLang="ja-JP" sz="1200" kern="1200" dirty="0">
                <a:solidFill>
                  <a:schemeClr val="tx1"/>
                </a:solidFill>
                <a:effectLst/>
                <a:latin typeface="+mn-lt"/>
                <a:ea typeface="+mn-ea"/>
                <a:cs typeface="+mn-cs"/>
              </a:rPr>
              <a:t>磁力機構の解明</a:t>
            </a:r>
            <a:r>
              <a:rPr kumimoji="1" lang="ja-JP" altLang="en-US" sz="1200" kern="1200" dirty="0">
                <a:solidFill>
                  <a:schemeClr val="tx1"/>
                </a:solidFill>
                <a:effectLst/>
                <a:latin typeface="+mn-lt"/>
                <a:ea typeface="+mn-ea"/>
                <a:cs typeface="+mn-cs"/>
              </a:rPr>
              <a:t>など</a:t>
            </a:r>
            <a:endParaRPr kumimoji="1" lang="ja-JP" altLang="ja-JP" sz="1200" kern="1200" dirty="0">
              <a:solidFill>
                <a:schemeClr val="tx1"/>
              </a:solidFill>
              <a:effectLst/>
              <a:latin typeface="+mn-lt"/>
              <a:ea typeface="+mn-ea"/>
              <a:cs typeface="+mn-cs"/>
            </a:endParaRPr>
          </a:p>
          <a:p>
            <a:endParaRPr kumimoji="1" lang="en-US" altLang="ja-JP" dirty="0"/>
          </a:p>
          <a:p>
            <a:r>
              <a:rPr kumimoji="1" lang="ja-JP" altLang="en-US" dirty="0"/>
              <a:t>・量子アルゴリズムを用いた多体振動系の振動解析</a:t>
            </a:r>
            <a:endParaRPr kumimoji="1" lang="en-US" altLang="ja-JP" dirty="0"/>
          </a:p>
          <a:p>
            <a:r>
              <a:rPr kumimoji="1" lang="ja-JP" altLang="ja-JP" sz="1200" kern="1200" dirty="0">
                <a:solidFill>
                  <a:schemeClr val="tx1"/>
                </a:solidFill>
                <a:effectLst/>
                <a:latin typeface="+mn-lt"/>
                <a:ea typeface="+mn-ea"/>
                <a:cs typeface="+mn-cs"/>
              </a:rPr>
              <a:t>振動発電・波力発電の開発</a:t>
            </a:r>
            <a:r>
              <a:rPr kumimoji="1" lang="ja-JP" altLang="en-US"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天井クレーン型</a:t>
            </a:r>
            <a:r>
              <a:rPr kumimoji="1" lang="en-US" altLang="ja-JP" sz="1200" kern="1200" dirty="0">
                <a:solidFill>
                  <a:schemeClr val="tx1"/>
                </a:solidFill>
                <a:effectLst/>
                <a:latin typeface="+mn-lt"/>
                <a:ea typeface="+mn-ea"/>
                <a:cs typeface="+mn-cs"/>
              </a:rPr>
              <a:t>3D</a:t>
            </a:r>
            <a:r>
              <a:rPr kumimoji="1" lang="ja-JP" altLang="ja-JP" sz="1200" kern="1200" dirty="0">
                <a:solidFill>
                  <a:schemeClr val="tx1"/>
                </a:solidFill>
                <a:effectLst/>
                <a:latin typeface="+mn-lt"/>
                <a:ea typeface="+mn-ea"/>
                <a:cs typeface="+mn-cs"/>
              </a:rPr>
              <a:t>プリンターの開発</a:t>
            </a:r>
            <a:r>
              <a:rPr kumimoji="1" lang="ja-JP" altLang="en-US"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エンジン・自動車・鉄道の制振制御</a:t>
            </a:r>
            <a:r>
              <a:rPr kumimoji="1" lang="ja-JP" altLang="en-US" sz="1200" kern="1200" dirty="0">
                <a:solidFill>
                  <a:schemeClr val="tx1"/>
                </a:solidFill>
                <a:effectLst/>
                <a:latin typeface="+mn-lt"/>
                <a:ea typeface="+mn-ea"/>
                <a:cs typeface="+mn-cs"/>
              </a:rPr>
              <a:t>など</a:t>
            </a:r>
            <a:endParaRPr kumimoji="1" lang="en-US" altLang="ja-JP" dirty="0"/>
          </a:p>
          <a:p>
            <a:endParaRPr kumimoji="1" lang="en-US" altLang="ja-JP" dirty="0"/>
          </a:p>
          <a:p>
            <a:r>
              <a:rPr kumimoji="1" lang="ja-JP" altLang="en-US" dirty="0"/>
              <a:t>・ワイドギャップ半導体の結晶成長・結晶欠陥の分子動力学シミュレーション</a:t>
            </a:r>
            <a:endParaRPr kumimoji="1" lang="en-US" altLang="ja-JP" dirty="0"/>
          </a:p>
          <a:p>
            <a:r>
              <a:rPr kumimoji="1" lang="ja-JP" altLang="en-US" dirty="0"/>
              <a:t>窒化ガリウム</a:t>
            </a:r>
            <a:r>
              <a:rPr kumimoji="1" lang="en-US" altLang="ja-JP" dirty="0"/>
              <a:t>(</a:t>
            </a:r>
            <a:r>
              <a:rPr kumimoji="1" lang="en-US" altLang="ja-JP" dirty="0" err="1"/>
              <a:t>GaN</a:t>
            </a:r>
            <a:r>
              <a:rPr kumimoji="1" lang="en-US" altLang="ja-JP" dirty="0"/>
              <a:t>)</a:t>
            </a:r>
            <a:r>
              <a:rPr kumimoji="1" lang="ja-JP" altLang="en-US" dirty="0"/>
              <a:t>や炭化ケイ素</a:t>
            </a:r>
            <a:r>
              <a:rPr kumimoji="1" lang="en-US" altLang="ja-JP" dirty="0"/>
              <a:t>(</a:t>
            </a:r>
            <a:r>
              <a:rPr kumimoji="1" lang="en-US" altLang="ja-JP" dirty="0" err="1"/>
              <a:t>SiC</a:t>
            </a:r>
            <a:r>
              <a:rPr kumimoji="1" lang="en-US" altLang="ja-JP" dirty="0"/>
              <a:t>)</a:t>
            </a:r>
            <a:r>
              <a:rPr kumimoji="1" lang="ja-JP" altLang="en-US" dirty="0"/>
              <a:t>などのワイドギャップ半導体の結晶成長過程の解析</a:t>
            </a:r>
            <a:endParaRPr kumimoji="1" lang="en-US" altLang="ja-JP" dirty="0"/>
          </a:p>
          <a:p>
            <a:r>
              <a:rPr kumimoji="1" lang="ja-JP" altLang="en-US" dirty="0"/>
              <a:t>上記材料中の転位や点欠陥などの欠陥挙動の解析</a:t>
            </a:r>
          </a:p>
        </p:txBody>
      </p:sp>
      <p:sp>
        <p:nvSpPr>
          <p:cNvPr id="4" name="スライド番号プレースホルダー 3"/>
          <p:cNvSpPr>
            <a:spLocks noGrp="1"/>
          </p:cNvSpPr>
          <p:nvPr>
            <p:ph type="sldNum" sz="quarter" idx="10"/>
          </p:nvPr>
        </p:nvSpPr>
        <p:spPr/>
        <p:txBody>
          <a:bodyPr/>
          <a:lstStyle/>
          <a:p>
            <a:fld id="{21737377-1C05-42EE-9F73-BF6592D1DBCB}" type="slidenum">
              <a:rPr kumimoji="1" lang="ja-JP" altLang="en-US" smtClean="0"/>
              <a:pPr/>
              <a:t>19</a:t>
            </a:fld>
            <a:endParaRPr kumimoji="1" lang="ja-JP" altLang="en-US"/>
          </a:p>
        </p:txBody>
      </p:sp>
    </p:spTree>
    <p:extLst>
      <p:ext uri="{BB962C8B-B14F-4D97-AF65-F5344CB8AC3E}">
        <p14:creationId xmlns:p14="http://schemas.microsoft.com/office/powerpoint/2010/main" val="3084872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a:ln>
            <a:miter lim="800000"/>
            <a:headEnd/>
            <a:tailEnd/>
          </a:ln>
        </p:spPr>
        <p:txBody>
          <a:bodyPr/>
          <a:lstStyle/>
          <a:p>
            <a:fld id="{B6C84721-C3B3-4999-9A6B-956E78BD45A2}" type="slidenum">
              <a:rPr lang="en-US" altLang="ja-JP"/>
              <a:pPr/>
              <a:t>22</a:t>
            </a:fld>
            <a:endParaRPr lang="en-US" altLang="ja-JP"/>
          </a:p>
        </p:txBody>
      </p:sp>
      <p:sp>
        <p:nvSpPr>
          <p:cNvPr id="4099" name="Rectangle 2"/>
          <p:cNvSpPr>
            <a:spLocks noGrp="1" noRot="1" noChangeAspect="1" noChangeArrowheads="1" noTextEdit="1"/>
          </p:cNvSpPr>
          <p:nvPr>
            <p:ph type="sldImg"/>
          </p:nvPr>
        </p:nvSpPr>
        <p:spPr>
          <a:xfrm>
            <a:off x="1371600" y="1143000"/>
            <a:ext cx="4114800" cy="3086100"/>
          </a:xfrm>
          <a:ln/>
        </p:spPr>
      </p:sp>
      <p:sp>
        <p:nvSpPr>
          <p:cNvPr id="4100" name="Rectangle 3"/>
          <p:cNvSpPr>
            <a:spLocks noGrp="1" noChangeArrowheads="1"/>
          </p:cNvSpPr>
          <p:nvPr>
            <p:ph type="body" idx="1"/>
          </p:nvPr>
        </p:nvSpPr>
        <p:spPr>
          <a:noFill/>
        </p:spPr>
        <p:txBody>
          <a:bodyPr/>
          <a:lstStyle/>
          <a:p>
            <a:pPr eaLnBrk="1" hangingPunct="1"/>
            <a:r>
              <a:rPr lang="ja-JP" altLang="en-US" dirty="0">
                <a:latin typeface="ＭＳ Ｐゴシック" charset="-128"/>
                <a:ea typeface="ＭＳ Ｐゴシック" charset="-128"/>
              </a:rPr>
              <a:t>エネルギーシステム設計研究室では，</a:t>
            </a:r>
            <a:r>
              <a:rPr kumimoji="0" lang="ja-JP" altLang="en-US" dirty="0">
                <a:solidFill>
                  <a:srgbClr val="FFFF00"/>
                </a:solidFill>
                <a:ea typeface="ＭＳ Ｐ明朝" charset="-128"/>
              </a:rPr>
              <a:t>熱流体工学に基づき現象の本質的なメカニズムを解明するとともに，その知見を基盤として現象を制御する技術の開発を理念に，技術の基盤となる基礎研究と企業と連携した実践的研究とを融合させながら，</a:t>
            </a:r>
            <a:r>
              <a:rPr kumimoji="0" lang="ja-JP" altLang="en-US" b="1" u="sng" dirty="0">
                <a:solidFill>
                  <a:srgbClr val="00FF00"/>
                </a:solidFill>
                <a:ea typeface="ＭＳ Ｐ明朝" charset="-128"/>
              </a:rPr>
              <a:t>環境に優しい熱エネルギーの有効利用および省エネ化技術の実現</a:t>
            </a:r>
            <a:r>
              <a:rPr kumimoji="0" lang="ja-JP" altLang="en-US" dirty="0">
                <a:solidFill>
                  <a:srgbClr val="FFFF00"/>
                </a:solidFill>
                <a:ea typeface="ＭＳ Ｐ明朝" charset="-128"/>
              </a:rPr>
              <a:t>に向けて研究に取り組んでいます．</a:t>
            </a:r>
          </a:p>
          <a:p>
            <a:pPr eaLnBrk="1" hangingPunct="1"/>
            <a:endParaRPr kumimoji="0" lang="ja-JP" altLang="en-US" dirty="0">
              <a:solidFill>
                <a:srgbClr val="FFFF00"/>
              </a:solidFill>
              <a:ea typeface="ＭＳ Ｐ明朝" charset="-128"/>
            </a:endParaRPr>
          </a:p>
          <a:p>
            <a:pPr eaLnBrk="1" hangingPunct="1"/>
            <a:r>
              <a:rPr kumimoji="0" lang="ja-JP" altLang="en-US" dirty="0">
                <a:solidFill>
                  <a:srgbClr val="FFFF00"/>
                </a:solidFill>
                <a:ea typeface="ＭＳ Ｐ明朝" charset="-128"/>
              </a:rPr>
              <a:t>エネルギーシステム設計研究室の研究のキーワードは，大別すると「燃料電池，環境調和，熱・物質輸送，レーザー計測，ヒートポンプ，エネルギー変換」と</a:t>
            </a:r>
          </a:p>
          <a:p>
            <a:pPr eaLnBrk="1" hangingPunct="1"/>
            <a:r>
              <a:rPr kumimoji="0" lang="ja-JP" altLang="en-US" dirty="0">
                <a:solidFill>
                  <a:srgbClr val="FFFF00"/>
                </a:solidFill>
                <a:ea typeface="ＭＳ Ｐ明朝" charset="-128"/>
              </a:rPr>
              <a:t>「高効率冷却システム，省エネルギー機器開発」です．</a:t>
            </a:r>
          </a:p>
          <a:p>
            <a:pPr eaLnBrk="1" hangingPunct="1"/>
            <a:endParaRPr lang="ja-JP" altLang="en-US" dirty="0">
              <a:latin typeface="Century" pitchFamily="18" charset="0"/>
              <a:ea typeface="ＭＳ 明朝" pitchFamily="17" charset="-128"/>
            </a:endParaRPr>
          </a:p>
          <a:p>
            <a:pPr algn="just" eaLnBrk="1" hangingPunct="1"/>
            <a:r>
              <a:rPr lang="ja-JP" altLang="en-US" dirty="0">
                <a:latin typeface="Century" pitchFamily="18" charset="0"/>
                <a:ea typeface="ＭＳ 明朝" pitchFamily="17" charset="-128"/>
              </a:rPr>
              <a:t>本研究室で行っている研究を紹介する写真や図を幾つか示します．</a:t>
            </a:r>
          </a:p>
          <a:p>
            <a:pPr algn="just" eaLnBrk="1" hangingPunct="1"/>
            <a:r>
              <a:rPr lang="ja-JP" altLang="en-US" b="1" u="sng" dirty="0">
                <a:latin typeface="ＭＳ Ｐゴシック" charset="-128"/>
                <a:ea typeface="ＭＳ Ｐゴシック" charset="-128"/>
              </a:rPr>
              <a:t>①は</a:t>
            </a:r>
            <a:r>
              <a:rPr lang="ja-JP" altLang="en-US" dirty="0">
                <a:latin typeface="ＭＳ Ｐゴシック" charset="-128"/>
                <a:ea typeface="ＭＳ Ｐゴシック" charset="-128"/>
              </a:rPr>
              <a:t>，暖風と冷風の混合により温度調整を図る自動車空調用システムです．</a:t>
            </a:r>
          </a:p>
          <a:p>
            <a:pPr algn="just" eaLnBrk="1" hangingPunct="1"/>
            <a:r>
              <a:rPr lang="ja-JP" altLang="en-US" b="1" u="sng" dirty="0">
                <a:latin typeface="ＭＳ Ｐゴシック" charset="-128"/>
                <a:ea typeface="ＭＳ Ｐゴシック" charset="-128"/>
              </a:rPr>
              <a:t>②は</a:t>
            </a:r>
            <a:r>
              <a:rPr lang="ja-JP" altLang="en-US" dirty="0">
                <a:latin typeface="ＭＳ Ｐゴシック" charset="-128"/>
                <a:ea typeface="ＭＳ Ｐゴシック" charset="-128"/>
              </a:rPr>
              <a:t>，ビル用マルチエアコンのエネルギー消費量を予測するための大型空調システム評価ラボです．</a:t>
            </a:r>
            <a:endParaRPr lang="ja-JP" altLang="en-US" dirty="0">
              <a:latin typeface="Century" pitchFamily="18" charset="0"/>
              <a:ea typeface="ＭＳ 明朝" pitchFamily="17" charset="-128"/>
            </a:endParaRPr>
          </a:p>
          <a:p>
            <a:pPr algn="just" eaLnBrk="1" hangingPunct="1"/>
            <a:r>
              <a:rPr lang="ja-JP" altLang="en-US" b="1" u="sng" dirty="0">
                <a:latin typeface="ＭＳ Ｐゴシック" charset="-128"/>
                <a:ea typeface="ＭＳ Ｐゴシック" charset="-128"/>
              </a:rPr>
              <a:t>③は</a:t>
            </a:r>
            <a:r>
              <a:rPr lang="ja-JP" altLang="en-US" dirty="0">
                <a:latin typeface="ＭＳ Ｐゴシック" charset="-128"/>
                <a:ea typeface="ＭＳ Ｐゴシック" charset="-128"/>
              </a:rPr>
              <a:t>，水蒸気を更に高温にした過熱水蒸気を利用して，金属から油を取り除く装置です．</a:t>
            </a:r>
          </a:p>
          <a:p>
            <a:pPr algn="just" eaLnBrk="1" hangingPunct="1"/>
            <a:r>
              <a:rPr lang="ja-JP" altLang="en-US" b="1" u="sng" dirty="0">
                <a:latin typeface="ＭＳ Ｐゴシック" charset="-128"/>
                <a:ea typeface="ＭＳ Ｐゴシック" charset="-128"/>
              </a:rPr>
              <a:t>④は</a:t>
            </a:r>
            <a:r>
              <a:rPr lang="ja-JP" altLang="en-US" dirty="0">
                <a:latin typeface="ＭＳ Ｐゴシック" charset="-128"/>
                <a:ea typeface="ＭＳ Ｐゴシック" charset="-128"/>
              </a:rPr>
              <a:t>，大きな温度の変動のある液体を安定化させるための熱交換器です．</a:t>
            </a:r>
          </a:p>
          <a:p>
            <a:pPr algn="just" eaLnBrk="1" hangingPunct="1"/>
            <a:r>
              <a:rPr lang="ja-JP" altLang="en-US" b="1" u="sng" dirty="0">
                <a:latin typeface="ＭＳ Ｐゴシック" charset="-128"/>
                <a:ea typeface="ＭＳ Ｐゴシック" charset="-128"/>
              </a:rPr>
              <a:t>⑤は</a:t>
            </a:r>
            <a:r>
              <a:rPr lang="ja-JP" altLang="en-US" b="1" dirty="0">
                <a:latin typeface="ＭＳ Ｐゴシック" charset="-128"/>
                <a:ea typeface="ＭＳ Ｐゴシック" charset="-128"/>
              </a:rPr>
              <a:t>，</a:t>
            </a:r>
            <a:r>
              <a:rPr lang="ja-JP" altLang="en-US" dirty="0">
                <a:latin typeface="ＭＳ Ｐゴシック" charset="-128"/>
                <a:ea typeface="ＭＳ Ｐゴシック" charset="-128"/>
              </a:rPr>
              <a:t>地球温暖化の主因である炭酸ガスを光触媒によってメタンや一酸化炭素といった燃料に変換する実験装置の一部です．</a:t>
            </a:r>
            <a:endParaRPr lang="ja-JP" altLang="en-US" dirty="0">
              <a:latin typeface="Century" pitchFamily="18" charset="0"/>
              <a:ea typeface="ＭＳ 明朝" pitchFamily="17" charset="-128"/>
            </a:endParaRPr>
          </a:p>
          <a:p>
            <a:pPr algn="just" eaLnBrk="1" hangingPunct="1"/>
            <a:r>
              <a:rPr lang="ja-JP" altLang="en-US" b="1" u="sng" dirty="0">
                <a:latin typeface="ＭＳ Ｐゴシック" charset="-128"/>
                <a:ea typeface="ＭＳ Ｐゴシック" charset="-128"/>
              </a:rPr>
              <a:t>⑥は</a:t>
            </a:r>
            <a:r>
              <a:rPr lang="ja-JP" altLang="en-US" dirty="0">
                <a:latin typeface="ＭＳ Ｐゴシック" charset="-128"/>
                <a:ea typeface="ＭＳ Ｐゴシック" charset="-128"/>
              </a:rPr>
              <a:t>，次世代エネルギーである水素を利用して発電する燃料電池の内部の温度分布を可視化できるようにした装置です．</a:t>
            </a:r>
          </a:p>
          <a:p>
            <a:pPr algn="just" eaLnBrk="1" hangingPunct="1"/>
            <a:r>
              <a:rPr lang="ja-JP" altLang="en-US" b="1" u="sng" dirty="0">
                <a:latin typeface="ＭＳ Ｐゴシック" charset="-128"/>
                <a:ea typeface="ＭＳ Ｐゴシック" charset="-128"/>
              </a:rPr>
              <a:t>⑦は</a:t>
            </a:r>
            <a:r>
              <a:rPr lang="ja-JP" altLang="en-US" dirty="0">
                <a:latin typeface="ＭＳ Ｐゴシック" charset="-128"/>
                <a:ea typeface="ＭＳ Ｐゴシック" charset="-128"/>
              </a:rPr>
              <a:t>，音をエネルギーとして冷たい空気を得るための実験装置です．</a:t>
            </a:r>
          </a:p>
          <a:p>
            <a:pPr algn="just" eaLnBrk="1" hangingPunct="1"/>
            <a:r>
              <a:rPr lang="ja-JP" altLang="en-US" b="1" u="sng" dirty="0">
                <a:latin typeface="ＭＳ Ｐゴシック" charset="-128"/>
                <a:ea typeface="ＭＳ Ｐゴシック" charset="-128"/>
              </a:rPr>
              <a:t>⑧は</a:t>
            </a:r>
            <a:r>
              <a:rPr lang="ja-JP" altLang="en-US" dirty="0">
                <a:latin typeface="ＭＳ Ｐゴシック" charset="-128"/>
                <a:ea typeface="ＭＳ Ｐゴシック" charset="-128"/>
              </a:rPr>
              <a:t>，エアコンのような冷却機に使用されている「冷媒」と呼ばれる物質の流れを可視化実験する装置です．</a:t>
            </a:r>
          </a:p>
        </p:txBody>
      </p:sp>
    </p:spTree>
    <p:extLst>
      <p:ext uri="{BB962C8B-B14F-4D97-AF65-F5344CB8AC3E}">
        <p14:creationId xmlns:p14="http://schemas.microsoft.com/office/powerpoint/2010/main" val="3428920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737377-1C05-42EE-9F73-BF6592D1DBCB}" type="slidenum">
              <a:rPr kumimoji="1" lang="ja-JP" altLang="en-US" smtClean="0"/>
              <a:pPr/>
              <a:t>23</a:t>
            </a:fld>
            <a:endParaRPr kumimoji="1" lang="ja-JP" altLang="en-US"/>
          </a:p>
        </p:txBody>
      </p:sp>
    </p:spTree>
    <p:extLst>
      <p:ext uri="{BB962C8B-B14F-4D97-AF65-F5344CB8AC3E}">
        <p14:creationId xmlns:p14="http://schemas.microsoft.com/office/powerpoint/2010/main" val="390833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BFC4A4C-EEC6-4649-8E28-96BABDD0F109}" type="slidenum">
              <a:rPr kumimoji="1" lang="ja-JP" altLang="en-US" smtClean="0"/>
              <a:t>24</a:t>
            </a:fld>
            <a:endParaRPr kumimoji="1" lang="ja-JP" altLang="en-US"/>
          </a:p>
        </p:txBody>
      </p:sp>
    </p:spTree>
    <p:extLst>
      <p:ext uri="{BB962C8B-B14F-4D97-AF65-F5344CB8AC3E}">
        <p14:creationId xmlns:p14="http://schemas.microsoft.com/office/powerpoint/2010/main" val="3240004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ED7FD2C4-3875-4B82-85A1-AE084AA204B0}" type="slidenum">
              <a:rPr lang="en-US" altLang="ja-JP" smtClean="0"/>
              <a:pPr/>
              <a:t>3</a:t>
            </a:fld>
            <a:endParaRPr lang="en-US" altLang="ja-JP" dirty="0"/>
          </a:p>
        </p:txBody>
      </p:sp>
      <p:sp>
        <p:nvSpPr>
          <p:cNvPr id="83970" name="Rectangle 2"/>
          <p:cNvSpPr>
            <a:spLocks noGrp="1" noRot="1" noChangeAspect="1" noChangeArrowheads="1" noTextEdit="1"/>
          </p:cNvSpPr>
          <p:nvPr>
            <p:ph type="sldImg"/>
          </p:nvPr>
        </p:nvSpPr>
        <p:spPr>
          <a:xfrm>
            <a:off x="677863" y="809625"/>
            <a:ext cx="5403850" cy="4052888"/>
          </a:xfrm>
          <a:ln/>
        </p:spPr>
      </p:sp>
      <p:sp>
        <p:nvSpPr>
          <p:cNvPr id="83971" name="Rectangle 3"/>
          <p:cNvSpPr>
            <a:spLocks noGrp="1" noChangeArrowheads="1"/>
          </p:cNvSpPr>
          <p:nvPr>
            <p:ph type="body" idx="1"/>
          </p:nvPr>
        </p:nvSpPr>
        <p:spPr>
          <a:xfrm>
            <a:off x="901329" y="5129879"/>
            <a:ext cx="4954121" cy="4863907"/>
          </a:xfrm>
          <a:noFill/>
          <a:ln/>
        </p:spPr>
        <p:txBody>
          <a:bodyPr/>
          <a:lstStyle/>
          <a:p>
            <a:pPr eaLnBrk="1" hangingPunct="1"/>
            <a:r>
              <a:rPr lang="ja-JP" altLang="en-US" dirty="0">
                <a:latin typeface="ＭＳ 明朝" pitchFamily="17" charset="-128"/>
                <a:ea typeface="ＭＳ 明朝" pitchFamily="17" charset="-128"/>
              </a:rPr>
              <a:t>自動車，航空機，パソコン等，私たちの身の回りには様々な機械があり，私たちは便利な生活を送っています．機械工学科は，産業，私たちの生活や科学の基盤を支える学問を学ぶ学科です．例えば，知能ロボット，ものを造る，物質の流れを解析する，等の授業と研究を行っています．</a:t>
            </a:r>
          </a:p>
          <a:p>
            <a:pPr eaLnBrk="1" hangingPunct="1"/>
            <a:endParaRPr lang="en-US" altLang="ja-JP" dirty="0">
              <a:latin typeface="ＭＳ 明朝" pitchFamily="17" charset="-128"/>
              <a:ea typeface="ＭＳ 明朝" pitchFamily="17" charset="-128"/>
            </a:endParaRPr>
          </a:p>
        </p:txBody>
      </p:sp>
      <p:sp>
        <p:nvSpPr>
          <p:cNvPr id="2" name="日付プレースホルダー 1"/>
          <p:cNvSpPr>
            <a:spLocks noGrp="1"/>
          </p:cNvSpPr>
          <p:nvPr>
            <p:ph type="dt" idx="10"/>
          </p:nvPr>
        </p:nvSpPr>
        <p:spPr/>
        <p:txBody>
          <a:bodyPr/>
          <a:lstStyle/>
          <a:p>
            <a:pPr>
              <a:defRPr/>
            </a:pPr>
            <a:r>
              <a:rPr lang="ja-JP" altLang="en-US"/>
              <a:t>（資料５）</a:t>
            </a:r>
            <a:endParaRPr lang="en-US" altLang="ja-JP" dirty="0"/>
          </a:p>
        </p:txBody>
      </p:sp>
    </p:spTree>
    <p:extLst>
      <p:ext uri="{BB962C8B-B14F-4D97-AF65-F5344CB8AC3E}">
        <p14:creationId xmlns:p14="http://schemas.microsoft.com/office/powerpoint/2010/main" val="3814496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ED7FD2C4-3875-4B82-85A1-AE084AA204B0}" type="slidenum">
              <a:rPr lang="en-US" altLang="ja-JP" smtClean="0"/>
              <a:pPr/>
              <a:t>4</a:t>
            </a:fld>
            <a:endParaRPr lang="en-US" altLang="ja-JP" dirty="0"/>
          </a:p>
        </p:txBody>
      </p:sp>
      <p:sp>
        <p:nvSpPr>
          <p:cNvPr id="83970" name="Rectangle 2"/>
          <p:cNvSpPr>
            <a:spLocks noGrp="1" noRot="1" noChangeAspect="1" noChangeArrowheads="1" noTextEdit="1"/>
          </p:cNvSpPr>
          <p:nvPr>
            <p:ph type="sldImg"/>
          </p:nvPr>
        </p:nvSpPr>
        <p:spPr>
          <a:xfrm>
            <a:off x="677863" y="809625"/>
            <a:ext cx="5403850" cy="4052888"/>
          </a:xfrm>
          <a:ln/>
        </p:spPr>
      </p:sp>
      <p:sp>
        <p:nvSpPr>
          <p:cNvPr id="83971" name="Rectangle 3"/>
          <p:cNvSpPr>
            <a:spLocks noGrp="1" noChangeArrowheads="1"/>
          </p:cNvSpPr>
          <p:nvPr>
            <p:ph type="body" idx="1"/>
          </p:nvPr>
        </p:nvSpPr>
        <p:spPr>
          <a:xfrm>
            <a:off x="901329" y="5129879"/>
            <a:ext cx="4954121" cy="4863907"/>
          </a:xfrm>
          <a:noFill/>
          <a:ln/>
        </p:spPr>
        <p:txBody>
          <a:bodyPr/>
          <a:lstStyle/>
          <a:p>
            <a:pPr eaLnBrk="1" hangingPunct="1"/>
            <a:r>
              <a:rPr lang="ja-JP" altLang="en-US" dirty="0">
                <a:latin typeface="ＭＳ 明朝" pitchFamily="17" charset="-128"/>
                <a:ea typeface="ＭＳ 明朝" pitchFamily="17" charset="-128"/>
              </a:rPr>
              <a:t>自動車，航空機，パソコン等，私たちの身の回りには様々な機械があり，私たちは便利な生活を送っています．機械工学科は，産業，私たちの生活や科学の基盤を支える学問を学ぶ学科です．例えば，知能ロボット，ものを造る，物質の流れを解析する，等の授業と研究を行っています．</a:t>
            </a:r>
          </a:p>
          <a:p>
            <a:pPr eaLnBrk="1" hangingPunct="1"/>
            <a:endParaRPr lang="en-US" altLang="ja-JP" dirty="0">
              <a:latin typeface="ＭＳ 明朝" pitchFamily="17" charset="-128"/>
              <a:ea typeface="ＭＳ 明朝" pitchFamily="17" charset="-128"/>
            </a:endParaRPr>
          </a:p>
        </p:txBody>
      </p:sp>
      <p:sp>
        <p:nvSpPr>
          <p:cNvPr id="2" name="日付プレースホルダー 1"/>
          <p:cNvSpPr>
            <a:spLocks noGrp="1"/>
          </p:cNvSpPr>
          <p:nvPr>
            <p:ph type="dt" idx="10"/>
          </p:nvPr>
        </p:nvSpPr>
        <p:spPr/>
        <p:txBody>
          <a:bodyPr/>
          <a:lstStyle/>
          <a:p>
            <a:pPr>
              <a:defRPr/>
            </a:pPr>
            <a:r>
              <a:rPr lang="ja-JP" altLang="en-US"/>
              <a:t>（資料５）</a:t>
            </a:r>
            <a:endParaRPr lang="en-US" altLang="ja-JP" dirty="0"/>
          </a:p>
        </p:txBody>
      </p:sp>
    </p:spTree>
    <p:extLst>
      <p:ext uri="{BB962C8B-B14F-4D97-AF65-F5344CB8AC3E}">
        <p14:creationId xmlns:p14="http://schemas.microsoft.com/office/powerpoint/2010/main" val="1194438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ED7FD2C4-3875-4B82-85A1-AE084AA204B0}" type="slidenum">
              <a:rPr lang="en-US" altLang="ja-JP" smtClean="0"/>
              <a:pPr/>
              <a:t>7</a:t>
            </a:fld>
            <a:endParaRPr lang="en-US" altLang="ja-JP" dirty="0"/>
          </a:p>
        </p:txBody>
      </p:sp>
      <p:sp>
        <p:nvSpPr>
          <p:cNvPr id="83970" name="Rectangle 2"/>
          <p:cNvSpPr>
            <a:spLocks noGrp="1" noRot="1" noChangeAspect="1" noChangeArrowheads="1" noTextEdit="1"/>
          </p:cNvSpPr>
          <p:nvPr>
            <p:ph type="sldImg"/>
          </p:nvPr>
        </p:nvSpPr>
        <p:spPr>
          <a:xfrm>
            <a:off x="677863" y="809625"/>
            <a:ext cx="5403850" cy="4052888"/>
          </a:xfrm>
          <a:ln/>
        </p:spPr>
      </p:sp>
      <p:sp>
        <p:nvSpPr>
          <p:cNvPr id="83971" name="Rectangle 3"/>
          <p:cNvSpPr>
            <a:spLocks noGrp="1" noChangeArrowheads="1"/>
          </p:cNvSpPr>
          <p:nvPr>
            <p:ph type="body" idx="1"/>
          </p:nvPr>
        </p:nvSpPr>
        <p:spPr>
          <a:xfrm>
            <a:off x="901329" y="5129879"/>
            <a:ext cx="4954121" cy="4863907"/>
          </a:xfrm>
          <a:noFill/>
          <a:ln/>
        </p:spPr>
        <p:txBody>
          <a:bodyPr/>
          <a:lstStyle/>
          <a:p>
            <a:pPr eaLnBrk="1" hangingPunct="1"/>
            <a:r>
              <a:rPr lang="ja-JP" altLang="en-US" dirty="0">
                <a:latin typeface="ＭＳ 明朝" pitchFamily="17" charset="-128"/>
                <a:ea typeface="ＭＳ 明朝" pitchFamily="17" charset="-128"/>
              </a:rPr>
              <a:t>自動車，航空機，パソコン等，私たちの身の回りには様々な機械があり，私たちは便利な生活を送っています．機械工学科は，産業，私たちの生活や科学の基盤を支える学問を学ぶ学科です．例えば，知能ロボット，ものを造る，物質の流れを解析する，等の授業と研究を行っています．</a:t>
            </a:r>
          </a:p>
          <a:p>
            <a:pPr eaLnBrk="1" hangingPunct="1"/>
            <a:endParaRPr lang="en-US" altLang="ja-JP" dirty="0">
              <a:latin typeface="ＭＳ 明朝" pitchFamily="17" charset="-128"/>
              <a:ea typeface="ＭＳ 明朝" pitchFamily="17" charset="-128"/>
            </a:endParaRPr>
          </a:p>
        </p:txBody>
      </p:sp>
      <p:sp>
        <p:nvSpPr>
          <p:cNvPr id="2" name="日付プレースホルダー 1"/>
          <p:cNvSpPr>
            <a:spLocks noGrp="1"/>
          </p:cNvSpPr>
          <p:nvPr>
            <p:ph type="dt" idx="10"/>
          </p:nvPr>
        </p:nvSpPr>
        <p:spPr/>
        <p:txBody>
          <a:bodyPr/>
          <a:lstStyle/>
          <a:p>
            <a:pPr>
              <a:defRPr/>
            </a:pPr>
            <a:r>
              <a:rPr lang="ja-JP" altLang="en-US"/>
              <a:t>（資料５）</a:t>
            </a:r>
            <a:endParaRPr lang="en-US" altLang="ja-JP" dirty="0"/>
          </a:p>
        </p:txBody>
      </p:sp>
    </p:spTree>
    <p:extLst>
      <p:ext uri="{BB962C8B-B14F-4D97-AF65-F5344CB8AC3E}">
        <p14:creationId xmlns:p14="http://schemas.microsoft.com/office/powerpoint/2010/main" val="1319536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ED7FD2C4-3875-4B82-85A1-AE084AA204B0}" type="slidenum">
              <a:rPr lang="en-US" altLang="ja-JP" smtClean="0"/>
              <a:pPr/>
              <a:t>8</a:t>
            </a:fld>
            <a:endParaRPr lang="en-US" altLang="ja-JP" dirty="0"/>
          </a:p>
        </p:txBody>
      </p:sp>
      <p:sp>
        <p:nvSpPr>
          <p:cNvPr id="83970" name="Rectangle 2"/>
          <p:cNvSpPr>
            <a:spLocks noGrp="1" noRot="1" noChangeAspect="1" noChangeArrowheads="1" noTextEdit="1"/>
          </p:cNvSpPr>
          <p:nvPr>
            <p:ph type="sldImg"/>
          </p:nvPr>
        </p:nvSpPr>
        <p:spPr>
          <a:xfrm>
            <a:off x="677863" y="809625"/>
            <a:ext cx="5403850" cy="4052888"/>
          </a:xfrm>
          <a:ln/>
        </p:spPr>
      </p:sp>
      <p:sp>
        <p:nvSpPr>
          <p:cNvPr id="83971" name="Rectangle 3"/>
          <p:cNvSpPr>
            <a:spLocks noGrp="1" noChangeArrowheads="1"/>
          </p:cNvSpPr>
          <p:nvPr>
            <p:ph type="body" idx="1"/>
          </p:nvPr>
        </p:nvSpPr>
        <p:spPr>
          <a:xfrm>
            <a:off x="901329" y="5129879"/>
            <a:ext cx="4954121" cy="4863907"/>
          </a:xfrm>
          <a:noFill/>
          <a:ln/>
        </p:spPr>
        <p:txBody>
          <a:bodyPr/>
          <a:lstStyle/>
          <a:p>
            <a:pPr eaLnBrk="1" hangingPunct="1"/>
            <a:r>
              <a:rPr lang="ja-JP" altLang="en-US" dirty="0">
                <a:latin typeface="ＭＳ 明朝" pitchFamily="17" charset="-128"/>
                <a:ea typeface="ＭＳ 明朝" pitchFamily="17" charset="-128"/>
              </a:rPr>
              <a:t>自動車，航空機，パソコン等，私たちの身の回りには様々な機械があり，私たちは便利な生活を送っています．機械工学科は，産業，私たちの生活や科学の基盤を支える学問を学ぶ学科です．例えば，知能ロボット，ものを造る，物質の流れを解析する，等の授業と研究を行っています．</a:t>
            </a:r>
          </a:p>
          <a:p>
            <a:pPr eaLnBrk="1" hangingPunct="1"/>
            <a:endParaRPr lang="en-US" altLang="ja-JP" dirty="0">
              <a:latin typeface="ＭＳ 明朝" pitchFamily="17" charset="-128"/>
              <a:ea typeface="ＭＳ 明朝" pitchFamily="17" charset="-128"/>
            </a:endParaRPr>
          </a:p>
        </p:txBody>
      </p:sp>
      <p:sp>
        <p:nvSpPr>
          <p:cNvPr id="2" name="日付プレースホルダー 1"/>
          <p:cNvSpPr>
            <a:spLocks noGrp="1"/>
          </p:cNvSpPr>
          <p:nvPr>
            <p:ph type="dt" idx="10"/>
          </p:nvPr>
        </p:nvSpPr>
        <p:spPr/>
        <p:txBody>
          <a:bodyPr/>
          <a:lstStyle/>
          <a:p>
            <a:pPr>
              <a:defRPr/>
            </a:pPr>
            <a:r>
              <a:rPr lang="ja-JP" altLang="en-US"/>
              <a:t>（資料５）</a:t>
            </a:r>
            <a:endParaRPr lang="en-US" altLang="ja-JP" dirty="0"/>
          </a:p>
        </p:txBody>
      </p:sp>
    </p:spTree>
    <p:extLst>
      <p:ext uri="{BB962C8B-B14F-4D97-AF65-F5344CB8AC3E}">
        <p14:creationId xmlns:p14="http://schemas.microsoft.com/office/powerpoint/2010/main" val="4161005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人間支援システム</a:t>
            </a:r>
            <a:r>
              <a:rPr kumimoji="1" lang="ja-JP" altLang="ja-JP" sz="1200" kern="1200" dirty="0">
                <a:solidFill>
                  <a:schemeClr val="tx1"/>
                </a:solidFill>
                <a:effectLst/>
                <a:latin typeface="+mn-lt"/>
                <a:ea typeface="+mn-ea"/>
                <a:cs typeface="+mn-cs"/>
              </a:rPr>
              <a:t>研究室では，人間と</a:t>
            </a:r>
            <a:r>
              <a:rPr kumimoji="1" lang="ja-JP" altLang="en-US" sz="1200" kern="1200" dirty="0">
                <a:solidFill>
                  <a:schemeClr val="tx1"/>
                </a:solidFill>
                <a:effectLst/>
                <a:latin typeface="+mn-lt"/>
                <a:ea typeface="+mn-ea"/>
                <a:cs typeface="+mn-cs"/>
              </a:rPr>
              <a:t>器具，</a:t>
            </a:r>
            <a:r>
              <a:rPr kumimoji="1" lang="ja-JP" altLang="ja-JP" sz="1200" kern="1200" dirty="0">
                <a:solidFill>
                  <a:schemeClr val="tx1"/>
                </a:solidFill>
                <a:effectLst/>
                <a:latin typeface="+mn-lt"/>
                <a:ea typeface="+mn-ea"/>
                <a:cs typeface="+mn-cs"/>
              </a:rPr>
              <a:t>ロボット，</a:t>
            </a:r>
            <a:r>
              <a:rPr kumimoji="1" lang="ja-JP" altLang="en-US" sz="1200" kern="1200" dirty="0">
                <a:solidFill>
                  <a:schemeClr val="tx1"/>
                </a:solidFill>
                <a:effectLst/>
                <a:latin typeface="+mn-lt"/>
                <a:ea typeface="+mn-ea"/>
                <a:cs typeface="+mn-cs"/>
              </a:rPr>
              <a:t>自動車における安全</a:t>
            </a:r>
            <a:r>
              <a:rPr kumimoji="1" lang="ja-JP" altLang="ja-JP" sz="1200" kern="1200" dirty="0">
                <a:solidFill>
                  <a:schemeClr val="tx1"/>
                </a:solidFill>
                <a:effectLst/>
                <a:latin typeface="+mn-lt"/>
                <a:ea typeface="+mn-ea"/>
                <a:cs typeface="+mn-cs"/>
              </a:rPr>
              <a:t>，</a:t>
            </a:r>
            <a:r>
              <a:rPr kumimoji="1" lang="ja-JP" altLang="en-US" sz="1200" kern="1200" dirty="0">
                <a:solidFill>
                  <a:schemeClr val="tx1"/>
                </a:solidFill>
                <a:effectLst/>
                <a:latin typeface="+mn-lt"/>
                <a:ea typeface="+mn-ea"/>
                <a:cs typeface="+mn-cs"/>
              </a:rPr>
              <a:t>安心，協調を目指し，</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人間と</a:t>
            </a:r>
            <a:r>
              <a:rPr kumimoji="1" lang="ja-JP" altLang="ja-JP" sz="1200" kern="1200" dirty="0">
                <a:solidFill>
                  <a:schemeClr val="tx1"/>
                </a:solidFill>
                <a:effectLst/>
                <a:latin typeface="+mn-lt"/>
                <a:ea typeface="+mn-ea"/>
                <a:cs typeface="+mn-cs"/>
              </a:rPr>
              <a:t>動く機械の特性を解明</a:t>
            </a:r>
            <a:r>
              <a:rPr kumimoji="1" lang="ja-JP" altLang="en-US" sz="1200" kern="1200" dirty="0">
                <a:solidFill>
                  <a:schemeClr val="tx1"/>
                </a:solidFill>
                <a:effectLst/>
                <a:latin typeface="+mn-lt"/>
                <a:ea typeface="+mn-ea"/>
                <a:cs typeface="+mn-cs"/>
              </a:rPr>
              <a:t>する研究と</a:t>
            </a:r>
            <a:r>
              <a:rPr kumimoji="1" lang="ja-JP" altLang="ja-JP" sz="1200" kern="1200" dirty="0">
                <a:solidFill>
                  <a:schemeClr val="tx1"/>
                </a:solidFill>
                <a:effectLst/>
                <a:latin typeface="+mn-lt"/>
                <a:ea typeface="+mn-ea"/>
                <a:cs typeface="+mn-cs"/>
              </a:rPr>
              <a:t>，その制御</a:t>
            </a:r>
            <a:r>
              <a:rPr kumimoji="1" lang="ja-JP" altLang="en-US" sz="1200" kern="1200" dirty="0">
                <a:solidFill>
                  <a:schemeClr val="tx1"/>
                </a:solidFill>
                <a:effectLst/>
                <a:latin typeface="+mn-lt"/>
                <a:ea typeface="+mn-ea"/>
                <a:cs typeface="+mn-cs"/>
              </a:rPr>
              <a:t>手法に関</a:t>
            </a:r>
            <a:r>
              <a:rPr kumimoji="1" lang="ja-JP" altLang="ja-JP" sz="1200" kern="1200" dirty="0">
                <a:solidFill>
                  <a:schemeClr val="tx1"/>
                </a:solidFill>
                <a:effectLst/>
                <a:latin typeface="+mn-lt"/>
                <a:ea typeface="+mn-ea"/>
                <a:cs typeface="+mn-cs"/>
              </a:rPr>
              <a:t>する研究を行っています．</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（図に示すように）</a:t>
            </a:r>
            <a:endParaRPr kumimoji="1" lang="en-US" altLang="ja-JP" sz="1200" kern="1200" dirty="0">
              <a:solidFill>
                <a:schemeClr val="tx1"/>
              </a:solidFill>
              <a:effectLst/>
              <a:latin typeface="+mn-lt"/>
              <a:ea typeface="+mn-ea"/>
              <a:cs typeface="+mn-cs"/>
            </a:endParaRPr>
          </a:p>
          <a:p>
            <a:r>
              <a:rPr lang="ja-JP" altLang="en-US" sz="1200" dirty="0"/>
              <a:t>人間とロボットのテーマでは，人間とロボットが協調して１つの物体を運ぶことができるような，ロボットの制御法の開発を行っています。</a:t>
            </a:r>
          </a:p>
          <a:p>
            <a:r>
              <a:rPr kumimoji="1" lang="ja-JP" altLang="en-US" sz="1200" kern="1200" dirty="0">
                <a:solidFill>
                  <a:schemeClr val="tx1"/>
                </a:solidFill>
                <a:effectLst/>
                <a:latin typeface="+mn-lt"/>
                <a:ea typeface="+mn-ea"/>
                <a:cs typeface="+mn-cs"/>
              </a:rPr>
              <a:t>自動車に関する</a:t>
            </a:r>
            <a:r>
              <a:rPr kumimoji="1" lang="ja-JP" altLang="ja-JP" sz="1200" kern="1200" dirty="0">
                <a:solidFill>
                  <a:schemeClr val="tx1"/>
                </a:solidFill>
                <a:effectLst/>
                <a:latin typeface="+mn-lt"/>
                <a:ea typeface="+mn-ea"/>
                <a:cs typeface="+mn-cs"/>
              </a:rPr>
              <a:t>テーマでは，ドライバーの運転行動を解析して数値モデル化</a:t>
            </a:r>
            <a:r>
              <a:rPr kumimoji="1" lang="ja-JP" altLang="en-US" sz="1200" kern="1200" dirty="0">
                <a:solidFill>
                  <a:schemeClr val="tx1"/>
                </a:solidFill>
                <a:effectLst/>
                <a:latin typeface="+mn-lt"/>
                <a:ea typeface="+mn-ea"/>
                <a:cs typeface="+mn-cs"/>
              </a:rPr>
              <a:t>し</a:t>
            </a:r>
            <a:r>
              <a:rPr kumimoji="1" lang="ja-JP" altLang="ja-JP" sz="1200" kern="1200" dirty="0">
                <a:solidFill>
                  <a:schemeClr val="tx1"/>
                </a:solidFill>
                <a:effectLst/>
                <a:latin typeface="+mn-lt"/>
                <a:ea typeface="+mn-ea"/>
                <a:cs typeface="+mn-cs"/>
              </a:rPr>
              <a:t>，モデル化されたドライバーの行動</a:t>
            </a:r>
            <a:r>
              <a:rPr kumimoji="1" lang="ja-JP" altLang="en-US" sz="1200" kern="1200" dirty="0">
                <a:solidFill>
                  <a:schemeClr val="tx1"/>
                </a:solidFill>
                <a:effectLst/>
                <a:latin typeface="+mn-lt"/>
                <a:ea typeface="+mn-ea"/>
                <a:cs typeface="+mn-cs"/>
              </a:rPr>
              <a:t>から</a:t>
            </a:r>
            <a:r>
              <a:rPr kumimoji="1" lang="ja-JP" altLang="ja-JP" sz="1200" kern="1200" dirty="0">
                <a:solidFill>
                  <a:schemeClr val="tx1"/>
                </a:solidFill>
                <a:effectLst/>
                <a:latin typeface="+mn-lt"/>
                <a:ea typeface="+mn-ea"/>
                <a:cs typeface="+mn-cs"/>
              </a:rPr>
              <a:t>，</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ドライバーと親和性のより向上した運転支援システムの設計や，乗り心地のよい</a:t>
            </a:r>
            <a:r>
              <a:rPr lang="ja-JP" altLang="en-US" sz="1200" dirty="0">
                <a:solidFill>
                  <a:srgbClr val="003300"/>
                </a:solidFill>
                <a:latin typeface="HGP創英角ｺﾞｼｯｸUB" panose="020B0900000000000000" pitchFamily="50" charset="-128"/>
                <a:ea typeface="HGP創英角ｺﾞｼｯｸUB" panose="020B0900000000000000" pitchFamily="50" charset="-128"/>
                <a:cs typeface="HGP創英角ｺﾞｼｯｸUB" panose="020B0900000000000000" pitchFamily="50" charset="-128"/>
              </a:rPr>
              <a:t>自動運転</a:t>
            </a:r>
            <a:r>
              <a:rPr kumimoji="1" lang="ja-JP" altLang="en-US" sz="1200" kern="1200" dirty="0">
                <a:solidFill>
                  <a:schemeClr val="tx1"/>
                </a:solidFill>
                <a:effectLst/>
                <a:latin typeface="+mn-lt"/>
                <a:ea typeface="+mn-ea"/>
                <a:cs typeface="+mn-cs"/>
              </a:rPr>
              <a:t>の</a:t>
            </a:r>
            <a:r>
              <a:rPr kumimoji="1" lang="ja-JP" altLang="ja-JP" sz="1200" kern="1200" dirty="0">
                <a:solidFill>
                  <a:schemeClr val="tx1"/>
                </a:solidFill>
                <a:effectLst/>
                <a:latin typeface="+mn-lt"/>
                <a:ea typeface="+mn-ea"/>
                <a:cs typeface="+mn-cs"/>
              </a:rPr>
              <a:t>車両運動制御系設計に関する研究を行っています。</a:t>
            </a:r>
          </a:p>
          <a:p>
            <a:pPr eaLnBrk="1" hangingPunct="1"/>
            <a:r>
              <a:rPr lang="ja-JP" altLang="en-US" dirty="0">
                <a:latin typeface="ＭＳ ゴシック" pitchFamily="-112" charset="-128"/>
                <a:ea typeface="ＭＳ ゴシック" pitchFamily="-112" charset="-128"/>
                <a:cs typeface="ＭＳ ゴシック" pitchFamily="-112" charset="-128"/>
              </a:rPr>
              <a:t>その他にも，共同研究を含む幅広い研究を行っています．人間の負担や疲労の軽減が可能な装置やその制御方法を研究しています。</a:t>
            </a:r>
            <a:endParaRPr lang="ja-JP" altLang="en-US" dirty="0">
              <a:latin typeface="Arial" pitchFamily="-112" charset="0"/>
              <a:ea typeface="ＭＳ Ｐ明朝" pitchFamily="-112" charset="-128"/>
            </a:endParaRPr>
          </a:p>
          <a:p>
            <a:endParaRPr kumimoji="1"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21737377-1C05-42EE-9F73-BF6592D1DBCB}" type="slidenum">
              <a:rPr kumimoji="1" lang="ja-JP" altLang="en-US" smtClean="0"/>
              <a:pPr/>
              <a:t>11</a:t>
            </a:fld>
            <a:endParaRPr kumimoji="1" lang="ja-JP" altLang="en-US"/>
          </a:p>
        </p:txBody>
      </p:sp>
    </p:spTree>
    <p:extLst>
      <p:ext uri="{BB962C8B-B14F-4D97-AF65-F5344CB8AC3E}">
        <p14:creationId xmlns:p14="http://schemas.microsoft.com/office/powerpoint/2010/main" val="441950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509E1BF5-401A-44D0-AC1F-E3DE7A6E1FE5}" type="slidenum">
              <a:rPr lang="en-US" altLang="ja-JP"/>
              <a:pPr/>
              <a:t>13</a:t>
            </a:fld>
            <a:endParaRPr lang="en-US" altLang="ja-JP"/>
          </a:p>
        </p:txBody>
      </p:sp>
      <p:sp>
        <p:nvSpPr>
          <p:cNvPr id="4099" name="Rectangle 2"/>
          <p:cNvSpPr>
            <a:spLocks noGrp="1" noRot="1" noChangeAspect="1" noChangeArrowheads="1" noTextEdit="1"/>
          </p:cNvSpPr>
          <p:nvPr>
            <p:ph type="sldImg"/>
          </p:nvPr>
        </p:nvSpPr>
        <p:spPr>
          <a:xfrm>
            <a:off x="1371600" y="1143000"/>
            <a:ext cx="4114800" cy="3086100"/>
          </a:xfrm>
          <a:ln/>
        </p:spPr>
      </p:sp>
      <p:sp>
        <p:nvSpPr>
          <p:cNvPr id="4100" name="Rectangle 3"/>
          <p:cNvSpPr>
            <a:spLocks noGrp="1" noChangeArrowheads="1"/>
          </p:cNvSpPr>
          <p:nvPr>
            <p:ph type="body" idx="1"/>
          </p:nvPr>
        </p:nvSpPr>
        <p:spPr>
          <a:noFill/>
          <a:ln/>
        </p:spPr>
        <p:txBody>
          <a:bodyPr/>
          <a:lstStyle/>
          <a:p>
            <a:pPr eaLnBrk="1" hangingPunct="1"/>
            <a:r>
              <a:rPr lang="ja-JP" altLang="en-US" dirty="0">
                <a:ea typeface="ＭＳ Ｐ明朝" charset="-128"/>
              </a:rPr>
              <a:t>材料機能設計研究室では，新加工法の考案と加工メカニズムの解明を研究室の目標とし，金属やプラスチックなどの材料を対象に，主に「熱」を用いた加工法について検討しています．</a:t>
            </a:r>
          </a:p>
          <a:p>
            <a:pPr eaLnBrk="1" hangingPunct="1"/>
            <a:r>
              <a:rPr lang="ja-JP" altLang="en-US" dirty="0">
                <a:ea typeface="ＭＳ Ｐ明朝" charset="-128"/>
              </a:rPr>
              <a:t>例えば，建築の分野で利用されている「スタッド溶接」，自動車のボディーの接合に利用されている「抵抗溶接」では，溶接が難しいとされる溶接の方向や，パイプと板のように形状が大きく異なる材料を，どのような条件で溶接したらよりよい溶接部が得られるのかを検討しています．右上の写真は，当研究室で接合したパイプと板の断面です．</a:t>
            </a:r>
          </a:p>
          <a:p>
            <a:pPr eaLnBrk="1" hangingPunct="1"/>
            <a:r>
              <a:rPr lang="ja-JP" altLang="en-US" dirty="0">
                <a:ea typeface="ＭＳ Ｐ明朝" charset="-128"/>
              </a:rPr>
              <a:t>また通常，アルミニウムを溶融させて接合すると問題が多く発生しますが，アルミニウムと銅の共晶反応を利用する「拡散接合」，アルミニウムを溶融させないで接合する「固相接合」といった新しい接合法で，その問題解決にアプローチしています．</a:t>
            </a:r>
          </a:p>
          <a:p>
            <a:pPr eaLnBrk="1" hangingPunct="1"/>
            <a:r>
              <a:rPr lang="ja-JP" altLang="en-US" dirty="0">
                <a:ea typeface="ＭＳ Ｐ明朝" charset="-128"/>
              </a:rPr>
              <a:t>さらに近年，自動車産業などの様々な分野において利用が拡大しているレーザビームによる材料の「表面処理」，「レーザ溶接」，「レーザ切断」についても研究しています．左下の写真は，真空容器を用いた新しいレーザ切断法の実験の様子です．</a:t>
            </a:r>
          </a:p>
          <a:p>
            <a:pPr eaLnBrk="1" hangingPunct="1"/>
            <a:r>
              <a:rPr lang="ja-JP" altLang="en-US" dirty="0">
                <a:ea typeface="ＭＳ Ｐ明朝" charset="-128"/>
              </a:rPr>
              <a:t>「ものづくり」において，性能，デザイン，コストなどと同じく材料をどこまで加工できるかということも重要で，当研究室ではスライドに示したような「熱」を用いた加工法によりアプローチしています．</a:t>
            </a:r>
          </a:p>
        </p:txBody>
      </p:sp>
    </p:spTree>
    <p:extLst>
      <p:ext uri="{BB962C8B-B14F-4D97-AF65-F5344CB8AC3E}">
        <p14:creationId xmlns:p14="http://schemas.microsoft.com/office/powerpoint/2010/main" val="3011633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en-US" dirty="0"/>
              <a:t>スタッフは教授：高橋裕，准教授：中西栄徳，技術職員：中川浩希の</a:t>
            </a:r>
            <a:r>
              <a:rPr lang="en-US" altLang="ja-JP" dirty="0"/>
              <a:t>3</a:t>
            </a:r>
            <a:r>
              <a:rPr lang="ja-JP" altLang="en-US" dirty="0"/>
              <a:t>人です．</a:t>
            </a:r>
            <a:endParaRPr lang="en-US" altLang="ja-JP" dirty="0"/>
          </a:p>
          <a:p>
            <a:r>
              <a:rPr lang="ja-JP" altLang="en-US" dirty="0">
                <a:ea typeface="HG創英角ｺﾞｼｯｸUB" pitchFamily="49" charset="-128"/>
              </a:rPr>
              <a:t>　近年になって急速に実用化が急がれている新規素材の用途の拡大を目指した製造法の開発を行っています。</a:t>
            </a:r>
          </a:p>
          <a:p>
            <a:r>
              <a:rPr lang="ja-JP" altLang="en-US" dirty="0">
                <a:ea typeface="HG創英角ｺﾞｼｯｸUB" pitchFamily="49" charset="-128"/>
              </a:rPr>
              <a:t>　特にアラミド系やカーボン系の繊維強化複合材料やフラーレンやカーボンナノチューブなどの炭素材料を手がけています。そして、除去加工を主として、これらの新規素材以外に従来から用いられている金属材料や有機材料を対象にした新しい工法の可能性を検討しています。</a:t>
            </a:r>
          </a:p>
          <a:p>
            <a:endParaRPr lang="ja-JP" altLang="en-US" dirty="0"/>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21737377-1C05-42EE-9F73-BF6592D1DBCB}" type="slidenum">
              <a:rPr kumimoji="1" lang="ja-JP" altLang="en-US" smtClean="0"/>
              <a:pPr/>
              <a:t>14</a:t>
            </a:fld>
            <a:endParaRPr kumimoji="1" lang="ja-JP" altLang="en-US"/>
          </a:p>
        </p:txBody>
      </p:sp>
    </p:spTree>
    <p:extLst>
      <p:ext uri="{BB962C8B-B14F-4D97-AF65-F5344CB8AC3E}">
        <p14:creationId xmlns:p14="http://schemas.microsoft.com/office/powerpoint/2010/main" val="103820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indent="0">
              <a:buNone/>
              <a:defRPr/>
            </a:pPr>
            <a:endParaRPr lang="en-US" altLang="ja-JP" sz="1200" dirty="0"/>
          </a:p>
        </p:txBody>
      </p:sp>
      <p:sp>
        <p:nvSpPr>
          <p:cNvPr id="4" name="スライド番号プレースホルダー 3"/>
          <p:cNvSpPr>
            <a:spLocks noGrp="1"/>
          </p:cNvSpPr>
          <p:nvPr>
            <p:ph type="sldNum" sz="quarter" idx="10"/>
          </p:nvPr>
        </p:nvSpPr>
        <p:spPr/>
        <p:txBody>
          <a:bodyPr/>
          <a:lstStyle/>
          <a:p>
            <a:fld id="{21737377-1C05-42EE-9F73-BF6592D1DBCB}" type="slidenum">
              <a:rPr kumimoji="1" lang="ja-JP" altLang="en-US" smtClean="0"/>
              <a:pPr/>
              <a:t>15</a:t>
            </a:fld>
            <a:endParaRPr kumimoji="1" lang="ja-JP" altLang="en-US"/>
          </a:p>
        </p:txBody>
      </p:sp>
    </p:spTree>
    <p:extLst>
      <p:ext uri="{BB962C8B-B14F-4D97-AF65-F5344CB8AC3E}">
        <p14:creationId xmlns:p14="http://schemas.microsoft.com/office/powerpoint/2010/main" val="4179884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150580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3899177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114645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3600" cap="all" baseline="0"/>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dirty="0"/>
              <a:t>マスター サブタイトルの書式設定</a:t>
            </a:r>
            <a:endParaRPr lang="en-US" dirty="0"/>
          </a:p>
        </p:txBody>
      </p:sp>
      <p:sp>
        <p:nvSpPr>
          <p:cNvPr id="4" name="Date Placeholder 3"/>
          <p:cNvSpPr>
            <a:spLocks noGrp="1"/>
          </p:cNvSpPr>
          <p:nvPr>
            <p:ph type="dt" sz="half" idx="10"/>
          </p:nvPr>
        </p:nvSpPr>
        <p:spPr/>
        <p:txBody>
          <a:bodyPr/>
          <a:lstStyle/>
          <a:p>
            <a:r>
              <a:rPr kumimoji="1" lang="en-US" altLang="ja-JP"/>
              <a:t>2015/4/3</a:t>
            </a:r>
            <a:endParaRPr kumimoji="1" lang="ja-JP" altLang="en-US" dirty="0"/>
          </a:p>
        </p:txBody>
      </p:sp>
      <p:sp>
        <p:nvSpPr>
          <p:cNvPr id="5" name="Footer Placeholder 4"/>
          <p:cNvSpPr>
            <a:spLocks noGrp="1"/>
          </p:cNvSpPr>
          <p:nvPr>
            <p:ph type="ftr" sz="quarter" idx="11"/>
          </p:nvPr>
        </p:nvSpPr>
        <p:spPr/>
        <p:txBody>
          <a:bodyPr/>
          <a:lstStyle/>
          <a:p>
            <a:r>
              <a:rPr kumimoji="1" lang="ja-JP" altLang="en-US"/>
              <a:t>機械工学科　新入生ガイダンス</a:t>
            </a:r>
          </a:p>
        </p:txBody>
      </p:sp>
      <p:sp>
        <p:nvSpPr>
          <p:cNvPr id="6" name="Slide Number Placeholder 5"/>
          <p:cNvSpPr>
            <a:spLocks noGrp="1"/>
          </p:cNvSpPr>
          <p:nvPr>
            <p:ph type="sldNum" sz="quarter" idx="12"/>
          </p:nvPr>
        </p:nvSpPr>
        <p:spPr/>
        <p:txBody>
          <a:bodyPr/>
          <a:lstStyle>
            <a:lvl1pPr algn="r">
              <a:defRPr>
                <a:solidFill>
                  <a:schemeClr val="tx1"/>
                </a:solidFill>
              </a:defRPr>
            </a:lvl1pPr>
          </a:lstStyle>
          <a:p>
            <a:fld id="{EFC34AA6-976F-423D-83DA-E27C67105A35}" type="slidenum">
              <a:rPr lang="ja-JP" altLang="en-US" smtClean="0"/>
              <a:pPr/>
              <a:t>‹#›</a:t>
            </a:fld>
            <a:endParaRPr lang="ja-JP" altLang="en-US"/>
          </a:p>
        </p:txBody>
      </p:sp>
      <p:cxnSp>
        <p:nvCxnSpPr>
          <p:cNvPr id="8" name="Straight Connector 7"/>
          <p:cNvCxnSpPr/>
          <p:nvPr/>
        </p:nvCxnSpPr>
        <p:spPr>
          <a:xfrm>
            <a:off x="685800" y="3284984"/>
            <a:ext cx="7848600" cy="1588"/>
          </a:xfrm>
          <a:prstGeom prst="line">
            <a:avLst/>
          </a:prstGeom>
          <a:ln w="95250" cmpd="thickThi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3" descr="D:\User\OfficeWorks\Mach\2014\担任関係\2014度\新入生ガイダンス\References\Img\MIE_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04448" y="26126"/>
            <a:ext cx="404138" cy="442367"/>
          </a:xfrm>
          <a:prstGeom prst="rect">
            <a:avLst/>
          </a:prstGeom>
          <a:noFill/>
          <a:effectLst>
            <a:glow rad="2286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152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r>
              <a:rPr kumimoji="1" lang="en-US" altLang="ja-JP"/>
              <a:t>2015/4/3</a:t>
            </a:r>
            <a:endParaRPr kumimoji="1" lang="ja-JP" altLang="en-US" dirty="0"/>
          </a:p>
        </p:txBody>
      </p:sp>
      <p:sp>
        <p:nvSpPr>
          <p:cNvPr id="5" name="Footer Placeholder 4"/>
          <p:cNvSpPr>
            <a:spLocks noGrp="1"/>
          </p:cNvSpPr>
          <p:nvPr>
            <p:ph type="ftr" sz="quarter" idx="11"/>
          </p:nvPr>
        </p:nvSpPr>
        <p:spPr/>
        <p:txBody>
          <a:bodyPr/>
          <a:lstStyle/>
          <a:p>
            <a:r>
              <a:rPr kumimoji="1" lang="ja-JP" altLang="en-US"/>
              <a:t>機械工学科　新入生ガイダンス</a:t>
            </a:r>
          </a:p>
        </p:txBody>
      </p:sp>
      <p:sp>
        <p:nvSpPr>
          <p:cNvPr id="6" name="Slide Number Placeholder 5"/>
          <p:cNvSpPr>
            <a:spLocks noGrp="1"/>
          </p:cNvSpPr>
          <p:nvPr>
            <p:ph type="sldNum" sz="quarter" idx="12"/>
          </p:nvPr>
        </p:nvSpPr>
        <p:spPr>
          <a:xfrm>
            <a:off x="8062416" y="6528816"/>
            <a:ext cx="1066800" cy="329184"/>
          </a:xfrm>
        </p:spPr>
        <p:txBody>
          <a:bodyPr/>
          <a:lstStyle>
            <a:lvl1pPr algn="r">
              <a:defRPr>
                <a:solidFill>
                  <a:schemeClr val="tx1"/>
                </a:solidFill>
              </a:defRPr>
            </a:lvl1pPr>
          </a:lstStyle>
          <a:p>
            <a:fld id="{EFC34AA6-976F-423D-83DA-E27C67105A35}" type="slidenum">
              <a:rPr lang="ja-JP" altLang="en-US" smtClean="0"/>
              <a:pPr/>
              <a:t>‹#›</a:t>
            </a:fld>
            <a:endParaRPr lang="ja-JP" altLang="en-US"/>
          </a:p>
        </p:txBody>
      </p:sp>
      <p:cxnSp>
        <p:nvCxnSpPr>
          <p:cNvPr id="7" name="Straight Connector 7"/>
          <p:cNvCxnSpPr/>
          <p:nvPr userDrawn="1"/>
        </p:nvCxnSpPr>
        <p:spPr>
          <a:xfrm>
            <a:off x="467544" y="910308"/>
            <a:ext cx="8208912" cy="0"/>
          </a:xfrm>
          <a:prstGeom prst="line">
            <a:avLst/>
          </a:prstGeom>
          <a:ln w="95250" cmpd="thickThi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8" name="Picture 3" descr="D:\User\OfficeWorks\Mach\2014\担任関係\2014度\新入生ガイダンス\References\Img\MIE_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04448" y="26126"/>
            <a:ext cx="404138" cy="442367"/>
          </a:xfrm>
          <a:prstGeom prst="rect">
            <a:avLst/>
          </a:prstGeom>
          <a:noFill/>
          <a:effectLst>
            <a:glow rad="2286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9064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072336"/>
          </a:xfrm>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10"/>
          </p:nvPr>
        </p:nvSpPr>
        <p:spPr/>
        <p:txBody>
          <a:bodyPr/>
          <a:lstStyle/>
          <a:p>
            <a:r>
              <a:rPr kumimoji="1" lang="en-US" altLang="ja-JP"/>
              <a:t>2015/4/3</a:t>
            </a:r>
            <a:endParaRPr kumimoji="1" lang="ja-JP" altLang="en-US" dirty="0"/>
          </a:p>
        </p:txBody>
      </p:sp>
      <p:sp>
        <p:nvSpPr>
          <p:cNvPr id="5" name="Footer Placeholder 4"/>
          <p:cNvSpPr>
            <a:spLocks noGrp="1"/>
          </p:cNvSpPr>
          <p:nvPr>
            <p:ph type="ftr" sz="quarter" idx="11"/>
          </p:nvPr>
        </p:nvSpPr>
        <p:spPr/>
        <p:txBody>
          <a:bodyPr/>
          <a:lstStyle/>
          <a:p>
            <a:r>
              <a:rPr kumimoji="1" lang="ja-JP" altLang="en-US"/>
              <a:t>機械工学科　新入生ガイダンス</a:t>
            </a:r>
          </a:p>
        </p:txBody>
      </p:sp>
      <p:sp>
        <p:nvSpPr>
          <p:cNvPr id="6" name="Slide Number Placeholder 5"/>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pic>
        <p:nvPicPr>
          <p:cNvPr id="7" name="Picture 3" descr="D:\User\OfficeWorks\Mach\2014\担任関係\2014度\新入生ガイダンス\References\Img\MIE_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04448" y="26126"/>
            <a:ext cx="404138" cy="442367"/>
          </a:xfrm>
          <a:prstGeom prst="rect">
            <a:avLst/>
          </a:prstGeom>
          <a:noFill/>
          <a:effectLst>
            <a:glow rad="2286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9797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セクション見出し">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1"/>
            <a:ext cx="7772400" cy="706760"/>
          </a:xfrm>
        </p:spPr>
        <p:txBody>
          <a:bodyPr anchor="b">
            <a:normAutofit/>
          </a:bodyPr>
          <a:lstStyle>
            <a:lvl1pPr algn="l">
              <a:defRPr sz="3200" b="1" cap="all">
                <a:solidFill>
                  <a:schemeClr val="accent2">
                    <a:lumMod val="75000"/>
                  </a:schemeClr>
                </a:solidFill>
              </a:defRPr>
            </a:lvl1pPr>
          </a:lstStyle>
          <a:p>
            <a:r>
              <a:rPr lang="ja-JP" altLang="en-US" dirty="0"/>
              <a:t>マスター タイトルの書式設定</a:t>
            </a:r>
            <a:endParaRPr lang="en-US" dirty="0"/>
          </a:p>
        </p:txBody>
      </p:sp>
      <p:sp>
        <p:nvSpPr>
          <p:cNvPr id="3" name="Text Placeholder 2"/>
          <p:cNvSpPr>
            <a:spLocks noGrp="1"/>
          </p:cNvSpPr>
          <p:nvPr>
            <p:ph type="body" idx="1"/>
          </p:nvPr>
        </p:nvSpPr>
        <p:spPr>
          <a:xfrm>
            <a:off x="722313" y="836712"/>
            <a:ext cx="7772400" cy="1500187"/>
          </a:xfrm>
        </p:spPr>
        <p:txBody>
          <a:bodyPr anchor="t">
            <a:normAutofit/>
          </a:bodyPr>
          <a:lstStyle>
            <a:lvl1pPr marL="0" indent="0">
              <a:buNone/>
              <a:defRPr sz="2400" b="1">
                <a:solidFill>
                  <a:schemeClr val="accent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r>
              <a:rPr kumimoji="1" lang="en-US" altLang="ja-JP"/>
              <a:t>2015/4/3</a:t>
            </a:r>
            <a:endParaRPr kumimoji="1" lang="ja-JP" altLang="en-US" dirty="0"/>
          </a:p>
        </p:txBody>
      </p:sp>
      <p:sp>
        <p:nvSpPr>
          <p:cNvPr id="5" name="Footer Placeholder 4"/>
          <p:cNvSpPr>
            <a:spLocks noGrp="1"/>
          </p:cNvSpPr>
          <p:nvPr>
            <p:ph type="ftr" sz="quarter" idx="11"/>
          </p:nvPr>
        </p:nvSpPr>
        <p:spPr/>
        <p:txBody>
          <a:bodyPr/>
          <a:lstStyle/>
          <a:p>
            <a:r>
              <a:rPr kumimoji="1" lang="ja-JP" altLang="en-US"/>
              <a:t>機械工学科　新入生ガイダンス</a:t>
            </a:r>
          </a:p>
        </p:txBody>
      </p:sp>
      <p:sp>
        <p:nvSpPr>
          <p:cNvPr id="6" name="Slide Number Placeholder 5"/>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sp>
        <p:nvSpPr>
          <p:cNvPr id="8" name="Text Placeholder 2"/>
          <p:cNvSpPr>
            <a:spLocks noGrp="1"/>
          </p:cNvSpPr>
          <p:nvPr>
            <p:ph type="body" idx="13"/>
          </p:nvPr>
        </p:nvSpPr>
        <p:spPr>
          <a:xfrm>
            <a:off x="1619671" y="3356992"/>
            <a:ext cx="6875041" cy="2376264"/>
          </a:xfrm>
        </p:spPr>
        <p:txBody>
          <a:bodyPr anchor="t">
            <a:normAutofit/>
          </a:bodyPr>
          <a:lstStyle>
            <a:lvl1pPr marL="342900" indent="-342900">
              <a:buFont typeface="Wingdings" panose="05000000000000000000" pitchFamily="2" charset="2"/>
              <a:buChar char="u"/>
              <a:defRPr sz="24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cxnSp>
        <p:nvCxnSpPr>
          <p:cNvPr id="10" name="Straight Connector 7"/>
          <p:cNvCxnSpPr/>
          <p:nvPr userDrawn="1"/>
        </p:nvCxnSpPr>
        <p:spPr>
          <a:xfrm>
            <a:off x="685800" y="3068960"/>
            <a:ext cx="7848600" cy="1588"/>
          </a:xfrm>
          <a:prstGeom prst="line">
            <a:avLst/>
          </a:prstGeom>
          <a:ln w="95250" cmpd="thickThi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3" descr="D:\User\OfficeWorks\Mach\2014\担任関係\2014度\新入生ガイダンス\References\Img\MIE_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04448" y="26126"/>
            <a:ext cx="404138" cy="442367"/>
          </a:xfrm>
          <a:prstGeom prst="rect">
            <a:avLst/>
          </a:prstGeom>
          <a:noFill/>
          <a:effectLst>
            <a:glow rad="228600">
              <a:schemeClr val="tx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027811"/>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r>
              <a:rPr kumimoji="1" lang="en-US" altLang="ja-JP"/>
              <a:t>2015/4/3</a:t>
            </a:r>
            <a:endParaRPr kumimoji="1" lang="ja-JP" altLang="en-US" dirty="0"/>
          </a:p>
        </p:txBody>
      </p:sp>
      <p:sp>
        <p:nvSpPr>
          <p:cNvPr id="6" name="Footer Placeholder 5"/>
          <p:cNvSpPr>
            <a:spLocks noGrp="1"/>
          </p:cNvSpPr>
          <p:nvPr>
            <p:ph type="ftr" sz="quarter" idx="11"/>
          </p:nvPr>
        </p:nvSpPr>
        <p:spPr/>
        <p:txBody>
          <a:bodyPr/>
          <a:lstStyle/>
          <a:p>
            <a:r>
              <a:rPr kumimoji="1" lang="ja-JP" altLang="en-US"/>
              <a:t>機械工学科　新入生ガイダンス</a:t>
            </a:r>
          </a:p>
        </p:txBody>
      </p:sp>
      <p:sp>
        <p:nvSpPr>
          <p:cNvPr id="7" name="Slide Number Placeholder 6"/>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spTree>
    <p:extLst>
      <p:ext uri="{BB962C8B-B14F-4D97-AF65-F5344CB8AC3E}">
        <p14:creationId xmlns:p14="http://schemas.microsoft.com/office/powerpoint/2010/main" val="31060938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r>
              <a:rPr kumimoji="1" lang="en-US" altLang="ja-JP"/>
              <a:t>2015/4/3</a:t>
            </a:r>
            <a:endParaRPr kumimoji="1" lang="ja-JP" altLang="en-US" dirty="0"/>
          </a:p>
        </p:txBody>
      </p:sp>
      <p:sp>
        <p:nvSpPr>
          <p:cNvPr id="8" name="Footer Placeholder 7"/>
          <p:cNvSpPr>
            <a:spLocks noGrp="1"/>
          </p:cNvSpPr>
          <p:nvPr>
            <p:ph type="ftr" sz="quarter" idx="11"/>
          </p:nvPr>
        </p:nvSpPr>
        <p:spPr/>
        <p:txBody>
          <a:bodyPr/>
          <a:lstStyle/>
          <a:p>
            <a:r>
              <a:rPr kumimoji="1" lang="ja-JP" altLang="en-US"/>
              <a:t>機械工学科　新入生ガイダンス</a:t>
            </a:r>
          </a:p>
        </p:txBody>
      </p:sp>
      <p:sp>
        <p:nvSpPr>
          <p:cNvPr id="9" name="Slide Number Placeholder 8"/>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70511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r>
              <a:rPr kumimoji="1" lang="en-US" altLang="ja-JP"/>
              <a:t>2015/4/3</a:t>
            </a:r>
            <a:endParaRPr kumimoji="1" lang="ja-JP" altLang="en-US" dirty="0"/>
          </a:p>
        </p:txBody>
      </p:sp>
      <p:sp>
        <p:nvSpPr>
          <p:cNvPr id="4" name="Footer Placeholder 3"/>
          <p:cNvSpPr>
            <a:spLocks noGrp="1"/>
          </p:cNvSpPr>
          <p:nvPr>
            <p:ph type="ftr" sz="quarter" idx="11"/>
          </p:nvPr>
        </p:nvSpPr>
        <p:spPr/>
        <p:txBody>
          <a:bodyPr/>
          <a:lstStyle/>
          <a:p>
            <a:r>
              <a:rPr kumimoji="1" lang="ja-JP" altLang="en-US"/>
              <a:t>機械工学科　新入生ガイダンス</a:t>
            </a:r>
          </a:p>
        </p:txBody>
      </p:sp>
      <p:sp>
        <p:nvSpPr>
          <p:cNvPr id="5" name="Slide Number Placeholder 4"/>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pic>
        <p:nvPicPr>
          <p:cNvPr id="6" name="Picture 3" descr="D:\User\OfficeWorks\Mach\2014\担任関係\2014度\新入生ガイダンス\References\Img\MIE_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04448" y="26126"/>
            <a:ext cx="404138" cy="442367"/>
          </a:xfrm>
          <a:prstGeom prst="rect">
            <a:avLst/>
          </a:prstGeom>
          <a:noFill/>
          <a:effectLst>
            <a:glow rad="2286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433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kumimoji="1" lang="en-US" altLang="ja-JP"/>
              <a:t>2015/4/3</a:t>
            </a:r>
            <a:endParaRPr kumimoji="1" lang="ja-JP" altLang="en-US" dirty="0"/>
          </a:p>
        </p:txBody>
      </p:sp>
      <p:sp>
        <p:nvSpPr>
          <p:cNvPr id="3" name="Footer Placeholder 2"/>
          <p:cNvSpPr>
            <a:spLocks noGrp="1"/>
          </p:cNvSpPr>
          <p:nvPr>
            <p:ph type="ftr" sz="quarter" idx="11"/>
          </p:nvPr>
        </p:nvSpPr>
        <p:spPr/>
        <p:txBody>
          <a:bodyPr/>
          <a:lstStyle/>
          <a:p>
            <a:r>
              <a:rPr kumimoji="1" lang="ja-JP" altLang="en-US"/>
              <a:t>機械工学科　新入生ガイダンス</a:t>
            </a:r>
          </a:p>
        </p:txBody>
      </p:sp>
      <p:sp>
        <p:nvSpPr>
          <p:cNvPr id="4" name="Slide Number Placeholder 3"/>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spTree>
    <p:extLst>
      <p:ext uri="{BB962C8B-B14F-4D97-AF65-F5344CB8AC3E}">
        <p14:creationId xmlns:p14="http://schemas.microsoft.com/office/powerpoint/2010/main" val="347530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1908679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kumimoji="1" lang="en-US" altLang="ja-JP"/>
              <a:t>2015/4/3</a:t>
            </a:r>
            <a:endParaRPr kumimoji="1" lang="ja-JP" altLang="en-US" dirty="0"/>
          </a:p>
        </p:txBody>
      </p:sp>
      <p:sp>
        <p:nvSpPr>
          <p:cNvPr id="6" name="Footer Placeholder 5"/>
          <p:cNvSpPr>
            <a:spLocks noGrp="1"/>
          </p:cNvSpPr>
          <p:nvPr>
            <p:ph type="ftr" sz="quarter" idx="11"/>
          </p:nvPr>
        </p:nvSpPr>
        <p:spPr/>
        <p:txBody>
          <a:bodyPr/>
          <a:lstStyle/>
          <a:p>
            <a:r>
              <a:rPr kumimoji="1" lang="ja-JP" altLang="en-US"/>
              <a:t>機械工学科　新入生ガイダンス</a:t>
            </a:r>
          </a:p>
        </p:txBody>
      </p:sp>
      <p:sp>
        <p:nvSpPr>
          <p:cNvPr id="7" name="Slide Number Placeholder 6"/>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8825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kumimoji="1" lang="en-US" altLang="ja-JP"/>
              <a:t>2015/4/3</a:t>
            </a:r>
            <a:endParaRPr kumimoji="1" lang="ja-JP" altLang="en-US" dirty="0"/>
          </a:p>
        </p:txBody>
      </p:sp>
      <p:sp>
        <p:nvSpPr>
          <p:cNvPr id="6" name="Footer Placeholder 5"/>
          <p:cNvSpPr>
            <a:spLocks noGrp="1"/>
          </p:cNvSpPr>
          <p:nvPr>
            <p:ph type="ftr" sz="quarter" idx="11"/>
          </p:nvPr>
        </p:nvSpPr>
        <p:spPr/>
        <p:txBody>
          <a:bodyPr/>
          <a:lstStyle/>
          <a:p>
            <a:r>
              <a:rPr kumimoji="1" lang="ja-JP" altLang="en-US"/>
              <a:t>機械工学科　新入生ガイダンス</a:t>
            </a:r>
          </a:p>
        </p:txBody>
      </p:sp>
      <p:sp>
        <p:nvSpPr>
          <p:cNvPr id="7" name="Slide Number Placeholder 6"/>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spTree>
    <p:extLst>
      <p:ext uri="{BB962C8B-B14F-4D97-AF65-F5344CB8AC3E}">
        <p14:creationId xmlns:p14="http://schemas.microsoft.com/office/powerpoint/2010/main" val="849923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r>
              <a:rPr kumimoji="1" lang="en-US" altLang="ja-JP"/>
              <a:t>2015/4/3</a:t>
            </a:r>
            <a:endParaRPr kumimoji="1" lang="ja-JP" altLang="en-US" dirty="0"/>
          </a:p>
        </p:txBody>
      </p:sp>
      <p:sp>
        <p:nvSpPr>
          <p:cNvPr id="5" name="Footer Placeholder 4"/>
          <p:cNvSpPr>
            <a:spLocks noGrp="1"/>
          </p:cNvSpPr>
          <p:nvPr>
            <p:ph type="ftr" sz="quarter" idx="11"/>
          </p:nvPr>
        </p:nvSpPr>
        <p:spPr/>
        <p:txBody>
          <a:bodyPr/>
          <a:lstStyle/>
          <a:p>
            <a:r>
              <a:rPr kumimoji="1" lang="ja-JP" altLang="en-US"/>
              <a:t>機械工学科　新入生ガイダンス</a:t>
            </a:r>
          </a:p>
        </p:txBody>
      </p:sp>
      <p:sp>
        <p:nvSpPr>
          <p:cNvPr id="6" name="Slide Number Placeholder 5"/>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spTree>
    <p:extLst>
      <p:ext uri="{BB962C8B-B14F-4D97-AF65-F5344CB8AC3E}">
        <p14:creationId xmlns:p14="http://schemas.microsoft.com/office/powerpoint/2010/main" val="16145889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kumimoji="1" lang="en-US" altLang="ja-JP"/>
              <a:t>2015/4/3</a:t>
            </a:r>
            <a:endParaRPr kumimoji="1" lang="ja-JP" altLang="en-US" dirty="0"/>
          </a:p>
        </p:txBody>
      </p:sp>
      <p:sp>
        <p:nvSpPr>
          <p:cNvPr id="5" name="Footer Placeholder 4"/>
          <p:cNvSpPr>
            <a:spLocks noGrp="1"/>
          </p:cNvSpPr>
          <p:nvPr>
            <p:ph type="ftr" sz="quarter" idx="11"/>
          </p:nvPr>
        </p:nvSpPr>
        <p:spPr/>
        <p:txBody>
          <a:bodyPr/>
          <a:lstStyle/>
          <a:p>
            <a:r>
              <a:rPr kumimoji="1" lang="ja-JP" altLang="en-US"/>
              <a:t>機械工学科　新入生ガイダンス</a:t>
            </a:r>
          </a:p>
        </p:txBody>
      </p:sp>
      <p:sp>
        <p:nvSpPr>
          <p:cNvPr id="6" name="Slide Number Placeholder 5"/>
          <p:cNvSpPr>
            <a:spLocks noGrp="1"/>
          </p:cNvSpPr>
          <p:nvPr>
            <p:ph type="sldNum" sz="quarter" idx="12"/>
          </p:nvPr>
        </p:nvSpPr>
        <p:spPr/>
        <p:txBody>
          <a:bodyPr/>
          <a:lstStyle/>
          <a:p>
            <a:fld id="{EFC34AA6-976F-423D-83DA-E27C67105A35}" type="slidenum">
              <a:rPr kumimoji="1" lang="ja-JP" altLang="en-US" smtClean="0"/>
              <a:pPr/>
              <a:t>‹#›</a:t>
            </a:fld>
            <a:endParaRPr kumimoji="1" lang="ja-JP" altLang="en-US"/>
          </a:p>
        </p:txBody>
      </p:sp>
    </p:spTree>
    <p:extLst>
      <p:ext uri="{BB962C8B-B14F-4D97-AF65-F5344CB8AC3E}">
        <p14:creationId xmlns:p14="http://schemas.microsoft.com/office/powerpoint/2010/main" val="2898946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4025219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2037971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824699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3557467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99212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3307624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8D97A2A-3042-47A3-8B24-826E470E6E92}" type="datetimeFigureOut">
              <a:rPr kumimoji="1" lang="ja-JP" altLang="en-US" smtClean="0"/>
              <a:t>2022/9/29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724410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D97A2A-3042-47A3-8B24-826E470E6E92}" type="datetimeFigureOut">
              <a:rPr kumimoji="1" lang="ja-JP" altLang="en-US" smtClean="0"/>
              <a:t>2022/9/29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3FD239-3E19-459A-B290-02E73A0618AE}" type="slidenum">
              <a:rPr kumimoji="1" lang="ja-JP" altLang="en-US" smtClean="0"/>
              <a:t>‹#›</a:t>
            </a:fld>
            <a:endParaRPr kumimoji="1" lang="ja-JP" altLang="en-US"/>
          </a:p>
        </p:txBody>
      </p:sp>
    </p:spTree>
    <p:extLst>
      <p:ext uri="{BB962C8B-B14F-4D97-AF65-F5344CB8AC3E}">
        <p14:creationId xmlns:p14="http://schemas.microsoft.com/office/powerpoint/2010/main" val="41176487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01093"/>
            <a:ext cx="8229600" cy="507627"/>
          </a:xfrm>
          <a:prstGeom prst="rect">
            <a:avLst/>
          </a:prstGeom>
        </p:spPr>
        <p:txBody>
          <a:bodyPr vert="horz" lIns="91440" tIns="45720" rIns="91440" bIns="45720" rtlCol="0" anchor="ctr">
            <a:no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457200" y="980728"/>
            <a:ext cx="8229600" cy="5496272"/>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Rectangle 6"/>
          <p:cNvSpPr/>
          <p:nvPr/>
        </p:nvSpPr>
        <p:spPr>
          <a:xfrm>
            <a:off x="0" y="0"/>
            <a:ext cx="9144000" cy="365760"/>
          </a:xfrm>
          <a:prstGeom prst="rect">
            <a:avLst/>
          </a:prstGeom>
          <a:gradFill>
            <a:gsLst>
              <a:gs pos="0">
                <a:schemeClr val="accent5">
                  <a:lumMod val="75000"/>
                </a:schemeClr>
              </a:gs>
              <a:gs pos="50000">
                <a:schemeClr val="accent4">
                  <a:lumMod val="75000"/>
                </a:schemeClr>
              </a:gs>
              <a:gs pos="100000">
                <a:schemeClr val="accent1">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kumimoji="1" lang="en-US" altLang="ja-JP"/>
              <a:t>2015/4/3</a:t>
            </a:r>
            <a:endParaRPr kumimoji="1" lang="ja-JP" alt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kumimoji="1" lang="ja-JP" altLang="en-US"/>
              <a:t>機械工学科　新入生ガイダンス</a:t>
            </a:r>
          </a:p>
        </p:txBody>
      </p:sp>
      <p:sp>
        <p:nvSpPr>
          <p:cNvPr id="6" name="Slide Number Placeholder 5"/>
          <p:cNvSpPr>
            <a:spLocks noGrp="1"/>
          </p:cNvSpPr>
          <p:nvPr>
            <p:ph type="sldNum" sz="quarter" idx="4"/>
          </p:nvPr>
        </p:nvSpPr>
        <p:spPr>
          <a:xfrm>
            <a:off x="8045152" y="6528816"/>
            <a:ext cx="1066800" cy="329184"/>
          </a:xfrm>
          <a:prstGeom prst="rect">
            <a:avLst/>
          </a:prstGeom>
        </p:spPr>
        <p:txBody>
          <a:bodyPr vert="horz" lIns="91440" tIns="45720" rIns="91440" bIns="45720" rtlCol="0" anchor="ctr"/>
          <a:lstStyle>
            <a:lvl1pPr algn="l">
              <a:defRPr sz="1400" b="1">
                <a:solidFill>
                  <a:srgbClr val="FFFFFF"/>
                </a:solidFill>
              </a:defRPr>
            </a:lvl1pPr>
          </a:lstStyle>
          <a:p>
            <a:fld id="{EFC34AA6-976F-423D-83DA-E27C67105A35}" type="slidenum">
              <a:rPr kumimoji="1" lang="ja-JP" altLang="en-US" smtClean="0"/>
              <a:pPr/>
              <a:t>‹#›</a:t>
            </a:fld>
            <a:endParaRPr kumimoji="1" lang="ja-JP" altLang="en-US" dirty="0"/>
          </a:p>
        </p:txBody>
      </p:sp>
    </p:spTree>
    <p:extLst>
      <p:ext uri="{BB962C8B-B14F-4D97-AF65-F5344CB8AC3E}">
        <p14:creationId xmlns:p14="http://schemas.microsoft.com/office/powerpoint/2010/main" val="15883158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dt="0"/>
  <p:txStyles>
    <p:titleStyle>
      <a:lvl1pPr algn="l" defTabSz="914400" rtl="0" eaLnBrk="1" latinLnBrk="0" hangingPunct="1">
        <a:spcBef>
          <a:spcPct val="0"/>
        </a:spcBef>
        <a:buNone/>
        <a:defRPr kumimoji="1" sz="3200" b="1" kern="1200" spc="-100" baseline="0">
          <a:solidFill>
            <a:schemeClr val="accent2">
              <a:lumMod val="75000"/>
            </a:schemeClr>
          </a:solidFill>
          <a:latin typeface="Arial" panose="020B0604020202020204" pitchFamily="34" charset="0"/>
          <a:ea typeface="メイリオ" panose="020B0604030504040204" pitchFamily="50" charset="-128"/>
          <a:cs typeface="+mj-cs"/>
        </a:defRPr>
      </a:lvl1pPr>
    </p:titleStyle>
    <p:bodyStyle>
      <a:lvl1pPr marL="0" indent="0" algn="l" defTabSz="914400" rtl="0" eaLnBrk="1" latinLnBrk="0" hangingPunct="1">
        <a:spcBef>
          <a:spcPct val="20000"/>
        </a:spcBef>
        <a:buClr>
          <a:schemeClr val="accent1"/>
        </a:buClr>
        <a:buSzPct val="85000"/>
        <a:buFontTx/>
        <a:buNone/>
        <a:defRPr kumimoji="1" sz="2400" kern="1200">
          <a:solidFill>
            <a:schemeClr val="tx1"/>
          </a:solidFill>
          <a:latin typeface="Arial" panose="020B0604020202020204" pitchFamily="34" charset="0"/>
          <a:ea typeface="メイリオ" panose="020B0604030504040204" pitchFamily="50" charset="-128"/>
          <a:cs typeface="+mn-cs"/>
        </a:defRPr>
      </a:lvl1pPr>
      <a:lvl2pPr marL="274320" indent="0" algn="l" defTabSz="914400" rtl="0" eaLnBrk="1" latinLnBrk="0" hangingPunct="1">
        <a:spcBef>
          <a:spcPct val="20000"/>
        </a:spcBef>
        <a:buClr>
          <a:schemeClr val="accent1"/>
        </a:buClr>
        <a:buSzPct val="85000"/>
        <a:buFontTx/>
        <a:buNone/>
        <a:defRPr kumimoji="1" sz="2000" kern="1200">
          <a:solidFill>
            <a:schemeClr val="tx1"/>
          </a:solidFill>
          <a:latin typeface="Arial" panose="020B0604020202020204" pitchFamily="34" charset="0"/>
          <a:ea typeface="メイリオ" panose="020B0604030504040204" pitchFamily="50" charset="-128"/>
          <a:cs typeface="+mn-cs"/>
        </a:defRPr>
      </a:lvl2pPr>
      <a:lvl3pPr marL="548640" indent="0" algn="l" defTabSz="914400" rtl="0" eaLnBrk="1" latinLnBrk="0" hangingPunct="1">
        <a:spcBef>
          <a:spcPct val="20000"/>
        </a:spcBef>
        <a:buClr>
          <a:schemeClr val="accent1"/>
        </a:buClr>
        <a:buSzPct val="90000"/>
        <a:buFontTx/>
        <a:buNone/>
        <a:defRPr kumimoji="1" sz="1800" kern="1200">
          <a:solidFill>
            <a:schemeClr val="tx1"/>
          </a:solidFill>
          <a:latin typeface="Arial" panose="020B0604020202020204" pitchFamily="34" charset="0"/>
          <a:ea typeface="メイリオ" panose="020B0604030504040204" pitchFamily="50" charset="-128"/>
          <a:cs typeface="+mn-cs"/>
        </a:defRPr>
      </a:lvl3pPr>
      <a:lvl4pPr marL="822960" indent="0" algn="l" defTabSz="914400" rtl="0" eaLnBrk="1" latinLnBrk="0" hangingPunct="1">
        <a:spcBef>
          <a:spcPct val="20000"/>
        </a:spcBef>
        <a:buClr>
          <a:schemeClr val="accent1"/>
        </a:buClr>
        <a:buFontTx/>
        <a:buNone/>
        <a:defRPr kumimoji="1" sz="1600" kern="1200">
          <a:solidFill>
            <a:schemeClr val="tx1"/>
          </a:solidFill>
          <a:latin typeface="Arial" panose="020B0604020202020204" pitchFamily="34" charset="0"/>
          <a:ea typeface="メイリオ" panose="020B0604030504040204" pitchFamily="50" charset="-128"/>
          <a:cs typeface="+mn-cs"/>
        </a:defRPr>
      </a:lvl4pPr>
      <a:lvl5pPr marL="1051560" indent="0" algn="l" defTabSz="914400" rtl="0" eaLnBrk="1" latinLnBrk="0" hangingPunct="1">
        <a:spcBef>
          <a:spcPct val="20000"/>
        </a:spcBef>
        <a:buClr>
          <a:schemeClr val="accent1"/>
        </a:buClr>
        <a:buSzPct val="100000"/>
        <a:buFontTx/>
        <a:buNone/>
        <a:defRPr kumimoji="1" sz="1400" kern="1200" baseline="0">
          <a:solidFill>
            <a:schemeClr val="tx1"/>
          </a:solidFill>
          <a:latin typeface="Arial" panose="020B0604020202020204" pitchFamily="34" charset="0"/>
          <a:ea typeface="メイリオ" panose="020B0604030504040204" pitchFamily="50" charset="-128"/>
          <a:cs typeface="+mn-cs"/>
        </a:defRPr>
      </a:lvl5pPr>
      <a:lvl6pPr marL="137160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30.png"/><Relationship Id="rId12"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jpe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38.jp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9.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41.jpe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44.jpe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42.wmf"/><Relationship Id="rId5" Type="http://schemas.openxmlformats.org/officeDocument/2006/relationships/oleObject" Target="../embeddings/oleObject6.bin"/><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50.gif"/><Relationship Id="rId13" Type="http://schemas.microsoft.com/office/2007/relationships/hdphoto" Target="../media/hdphoto3.wdp"/><Relationship Id="rId3" Type="http://schemas.openxmlformats.org/officeDocument/2006/relationships/image" Target="../media/image45.jpeg"/><Relationship Id="rId7" Type="http://schemas.openxmlformats.org/officeDocument/2006/relationships/image" Target="../media/image49.jpeg"/><Relationship Id="rId12"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8.jpeg"/><Relationship Id="rId11" Type="http://schemas.microsoft.com/office/2007/relationships/hdphoto" Target="../media/hdphoto2.wdp"/><Relationship Id="rId5" Type="http://schemas.openxmlformats.org/officeDocument/2006/relationships/image" Target="../media/image47.jpeg"/><Relationship Id="rId10" Type="http://schemas.openxmlformats.org/officeDocument/2006/relationships/image" Target="../media/image52.png"/><Relationship Id="rId4" Type="http://schemas.openxmlformats.org/officeDocument/2006/relationships/image" Target="../media/image46.jpeg"/><Relationship Id="rId9" Type="http://schemas.openxmlformats.org/officeDocument/2006/relationships/image" Target="../media/image51.gif"/></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png"/><Relationship Id="rId7" Type="http://schemas.openxmlformats.org/officeDocument/2006/relationships/image" Target="../media/image60.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jpeg"/><Relationship Id="rId10" Type="http://schemas.openxmlformats.org/officeDocument/2006/relationships/image" Target="../media/image63.png"/><Relationship Id="rId4" Type="http://schemas.openxmlformats.org/officeDocument/2006/relationships/image" Target="../media/image57.jpeg"/><Relationship Id="rId9" Type="http://schemas.openxmlformats.org/officeDocument/2006/relationships/image" Target="../media/image6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3.jpeg"/><Relationship Id="rId5" Type="http://schemas.openxmlformats.org/officeDocument/2006/relationships/image" Target="../media/image72.jpeg"/><Relationship Id="rId10" Type="http://schemas.openxmlformats.org/officeDocument/2006/relationships/image" Target="../media/image77.png"/><Relationship Id="rId4" Type="http://schemas.openxmlformats.org/officeDocument/2006/relationships/image" Target="../media/image71.jpeg"/><Relationship Id="rId9" Type="http://schemas.openxmlformats.org/officeDocument/2006/relationships/image" Target="../media/image76.jpeg"/></Relationships>
</file>

<file path=ppt/slides/_rels/slide23.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3.xml"/><Relationship Id="rId16"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emf"/><Relationship Id="rId5" Type="http://schemas.openxmlformats.org/officeDocument/2006/relationships/image" Target="../media/image80.png"/><Relationship Id="rId15" Type="http://schemas.openxmlformats.org/officeDocument/2006/relationships/image" Target="../media/image90.png"/><Relationship Id="rId10" Type="http://schemas.openxmlformats.org/officeDocument/2006/relationships/image" Target="../media/image85.png"/><Relationship Id="rId4" Type="http://schemas.openxmlformats.org/officeDocument/2006/relationships/image" Target="../media/image79.wmf"/><Relationship Id="rId9" Type="http://schemas.openxmlformats.org/officeDocument/2006/relationships/image" Target="../media/image84.png"/><Relationship Id="rId14" Type="http://schemas.openxmlformats.org/officeDocument/2006/relationships/image" Target="../media/image89.png"/></Relationships>
</file>

<file path=ppt/slides/_rels/slide2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8.wmf"/><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tiff"/><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607933"/>
            <a:ext cx="7772400" cy="1444495"/>
          </a:xfrm>
        </p:spPr>
        <p:txBody>
          <a:bodyPr/>
          <a:lstStyle/>
          <a:p>
            <a:r>
              <a:rPr kumimoji="1" lang="ja-JP" altLang="en-US" dirty="0"/>
              <a:t>機械工学コース紹介</a:t>
            </a:r>
          </a:p>
        </p:txBody>
      </p:sp>
      <p:sp>
        <p:nvSpPr>
          <p:cNvPr id="3" name="サブタイトル 2"/>
          <p:cNvSpPr>
            <a:spLocks noGrp="1"/>
          </p:cNvSpPr>
          <p:nvPr>
            <p:ph type="subTitle" idx="1"/>
          </p:nvPr>
        </p:nvSpPr>
        <p:spPr>
          <a:xfrm>
            <a:off x="1250576" y="3805573"/>
            <a:ext cx="6858000" cy="1902029"/>
          </a:xfrm>
        </p:spPr>
        <p:txBody>
          <a:bodyPr>
            <a:normAutofit fontScale="85000" lnSpcReduction="10000"/>
          </a:bodyPr>
          <a:lstStyle/>
          <a:p>
            <a:pPr algn="l"/>
            <a:r>
              <a:rPr kumimoji="1" lang="en-US" altLang="ja-JP" dirty="0"/>
              <a:t>1</a:t>
            </a:r>
            <a:r>
              <a:rPr kumimoji="1" lang="ja-JP" altLang="en-US" dirty="0"/>
              <a:t>年生担任　</a:t>
            </a:r>
            <a:endParaRPr kumimoji="1" lang="en-US" altLang="ja-JP" dirty="0"/>
          </a:p>
          <a:p>
            <a:pPr algn="l"/>
            <a:r>
              <a:rPr kumimoji="1" lang="ja-JP" altLang="en-US" dirty="0"/>
              <a:t>　　　　　　矢野　賢一</a:t>
            </a:r>
            <a:r>
              <a:rPr lang="ja-JP" altLang="en-US" dirty="0"/>
              <a:t>　教授　　</a:t>
            </a:r>
            <a:endParaRPr lang="en-US" altLang="ja-JP" dirty="0"/>
          </a:p>
          <a:p>
            <a:pPr algn="l"/>
            <a:r>
              <a:rPr lang="en-US" altLang="ja-JP" dirty="0"/>
              <a:t>	 yano@mach.mie-u.ac.jp 	7</a:t>
            </a:r>
            <a:r>
              <a:rPr lang="ja-JP" altLang="en-US" dirty="0"/>
              <a:t>号館</a:t>
            </a:r>
            <a:r>
              <a:rPr lang="en-US" altLang="ja-JP" dirty="0"/>
              <a:t>(</a:t>
            </a:r>
            <a:r>
              <a:rPr lang="ja-JP" altLang="en-US" dirty="0"/>
              <a:t>第１合同棟</a:t>
            </a:r>
            <a:r>
              <a:rPr lang="en-US" altLang="ja-JP" dirty="0"/>
              <a:t>)</a:t>
            </a:r>
            <a:r>
              <a:rPr lang="ja-JP" altLang="en-US"/>
              <a:t> </a:t>
            </a:r>
            <a:r>
              <a:rPr lang="en-US" altLang="ja-JP"/>
              <a:t>2</a:t>
            </a:r>
            <a:r>
              <a:rPr lang="ja-JP" altLang="en-US" dirty="0"/>
              <a:t>階</a:t>
            </a:r>
            <a:endParaRPr lang="en-US" altLang="ja-JP" dirty="0"/>
          </a:p>
          <a:p>
            <a:pPr algn="l"/>
            <a:r>
              <a:rPr lang="ja-JP" altLang="en-US" dirty="0"/>
              <a:t>　　　　　　加藤　典彦　准教授</a:t>
            </a:r>
            <a:endParaRPr lang="en-US" altLang="ja-JP" dirty="0"/>
          </a:p>
          <a:p>
            <a:pPr algn="l"/>
            <a:r>
              <a:rPr lang="en-US" altLang="ja-JP" dirty="0"/>
              <a:t>	 nori@mach.mie-u.ac.jp </a:t>
            </a:r>
            <a:r>
              <a:rPr lang="ja-JP" altLang="en-US" dirty="0"/>
              <a:t>　</a:t>
            </a:r>
            <a:r>
              <a:rPr lang="en-US" altLang="ja-JP" dirty="0"/>
              <a:t>7</a:t>
            </a:r>
            <a:r>
              <a:rPr lang="ja-JP" altLang="en-US" dirty="0"/>
              <a:t>号館</a:t>
            </a:r>
            <a:r>
              <a:rPr lang="en-US" altLang="ja-JP" dirty="0"/>
              <a:t>(</a:t>
            </a:r>
            <a:r>
              <a:rPr lang="ja-JP" altLang="en-US" dirty="0"/>
              <a:t>第１合同棟</a:t>
            </a:r>
            <a:r>
              <a:rPr lang="en-US" altLang="ja-JP" dirty="0"/>
              <a:t>) 4</a:t>
            </a:r>
            <a:r>
              <a:rPr lang="ja-JP" altLang="en-US" dirty="0"/>
              <a:t>階</a:t>
            </a:r>
            <a:endParaRPr lang="en-US" altLang="ja-JP" dirty="0"/>
          </a:p>
        </p:txBody>
      </p:sp>
    </p:spTree>
    <p:extLst>
      <p:ext uri="{BB962C8B-B14F-4D97-AF65-F5344CB8AC3E}">
        <p14:creationId xmlns:p14="http://schemas.microsoft.com/office/powerpoint/2010/main" val="3215282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78DC9055-85D8-4FA5-85AD-9905B4C041A7}"/>
              </a:ext>
            </a:extLst>
          </p:cNvPr>
          <p:cNvSpPr/>
          <p:nvPr/>
        </p:nvSpPr>
        <p:spPr>
          <a:xfrm>
            <a:off x="0" y="1376405"/>
            <a:ext cx="9144000" cy="5481595"/>
          </a:xfrm>
          <a:prstGeom prst="rect">
            <a:avLst/>
          </a:prstGeom>
          <a:blipFill dpi="0" rotWithShape="1">
            <a:blip r:embed="rId2">
              <a:alphaModFix amt="33000"/>
            </a:blip>
            <a:srcRect/>
            <a:stretch>
              <a:fillRect b="-246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a:extLst>
              <a:ext uri="{FF2B5EF4-FFF2-40B4-BE49-F238E27FC236}">
                <a16:creationId xmlns:a16="http://schemas.microsoft.com/office/drawing/2014/main" id="{A281D374-F7CA-46E8-99F7-290978F35D54}"/>
              </a:ext>
            </a:extLst>
          </p:cNvPr>
          <p:cNvSpPr txBox="1"/>
          <p:nvPr/>
        </p:nvSpPr>
        <p:spPr>
          <a:xfrm>
            <a:off x="0" y="5796029"/>
            <a:ext cx="9144000" cy="954107"/>
          </a:xfrm>
          <a:prstGeom prst="rect">
            <a:avLst/>
          </a:prstGeom>
          <a:noFill/>
        </p:spPr>
        <p:txBody>
          <a:bodyPr wrap="square" rtlCol="0">
            <a:spAutoFit/>
          </a:bodyPr>
          <a:lstStyle/>
          <a:p>
            <a:pPr algn="ctr"/>
            <a:r>
              <a:rPr lang="ja-JP" altLang="en-US" sz="2800" dirty="0">
                <a:solidFill>
                  <a:srgbClr val="002060"/>
                </a:solidFill>
                <a:latin typeface="HGP創英ﾌﾟﾚｾﾞﾝｽEB" panose="02020800000000000000" pitchFamily="18" charset="-128"/>
                <a:ea typeface="HGP創英ﾌﾟﾚｾﾞﾝｽEB" panose="02020800000000000000" pitchFamily="18" charset="-128"/>
              </a:rPr>
              <a:t>人間と機械の共生を実現するロボット制御技術を開発し</a:t>
            </a:r>
            <a:endParaRPr lang="en-US" altLang="ja-JP" sz="2800" dirty="0">
              <a:solidFill>
                <a:srgbClr val="002060"/>
              </a:solidFill>
              <a:latin typeface="HGP創英ﾌﾟﾚｾﾞﾝｽEB" panose="02020800000000000000" pitchFamily="18" charset="-128"/>
              <a:ea typeface="HGP創英ﾌﾟﾚｾﾞﾝｽEB" panose="02020800000000000000" pitchFamily="18" charset="-128"/>
            </a:endParaRPr>
          </a:p>
          <a:p>
            <a:pPr algn="ctr"/>
            <a:r>
              <a:rPr lang="ja-JP" altLang="en-US" sz="2800" dirty="0">
                <a:solidFill>
                  <a:srgbClr val="002060"/>
                </a:solidFill>
                <a:latin typeface="HGP創英ﾌﾟﾚｾﾞﾝｽEB" panose="02020800000000000000" pitchFamily="18" charset="-128"/>
                <a:ea typeface="HGP創英ﾌﾟﾚｾﾞﾝｽEB" panose="02020800000000000000" pitchFamily="18" charset="-128"/>
              </a:rPr>
              <a:t>社会に貢献できる機械システムや知能ロボットを創出する</a:t>
            </a:r>
            <a:endParaRPr kumimoji="1" lang="ja-JP" altLang="en-US" sz="2800" dirty="0">
              <a:solidFill>
                <a:srgbClr val="002060"/>
              </a:solidFill>
              <a:latin typeface="HGP創英ﾌﾟﾚｾﾞﾝｽEB" panose="02020800000000000000" pitchFamily="18" charset="-128"/>
              <a:ea typeface="HGP創英ﾌﾟﾚｾﾞﾝｽEB" panose="02020800000000000000" pitchFamily="18" charset="-128"/>
            </a:endParaRPr>
          </a:p>
        </p:txBody>
      </p:sp>
      <p:sp>
        <p:nvSpPr>
          <p:cNvPr id="11" name="正方形/長方形 10">
            <a:extLst>
              <a:ext uri="{FF2B5EF4-FFF2-40B4-BE49-F238E27FC236}">
                <a16:creationId xmlns:a16="http://schemas.microsoft.com/office/drawing/2014/main" id="{87A3669E-62F6-4CC6-BE09-96E76577C9BA}"/>
              </a:ext>
            </a:extLst>
          </p:cNvPr>
          <p:cNvSpPr/>
          <p:nvPr/>
        </p:nvSpPr>
        <p:spPr>
          <a:xfrm>
            <a:off x="-4619" y="-15810"/>
            <a:ext cx="9154269" cy="139269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400" dirty="0">
              <a:latin typeface="HG明朝B" panose="02020809000000000000" pitchFamily="17" charset="-128"/>
              <a:ea typeface="HG明朝B" panose="02020809000000000000" pitchFamily="17" charset="-128"/>
            </a:endParaRPr>
          </a:p>
        </p:txBody>
      </p:sp>
      <p:sp>
        <p:nvSpPr>
          <p:cNvPr id="12" name="テキスト ボックス 11">
            <a:extLst>
              <a:ext uri="{FF2B5EF4-FFF2-40B4-BE49-F238E27FC236}">
                <a16:creationId xmlns:a16="http://schemas.microsoft.com/office/drawing/2014/main" id="{4F0122E7-ECAB-4344-9180-5AA67D2938E1}"/>
              </a:ext>
            </a:extLst>
          </p:cNvPr>
          <p:cNvSpPr txBox="1"/>
          <p:nvPr/>
        </p:nvSpPr>
        <p:spPr>
          <a:xfrm>
            <a:off x="-10269" y="87240"/>
            <a:ext cx="9144000" cy="369332"/>
          </a:xfrm>
          <a:prstGeom prst="rect">
            <a:avLst/>
          </a:prstGeom>
          <a:noFill/>
        </p:spPr>
        <p:txBody>
          <a:bodyPr wrap="square" rtlCol="0">
            <a:spAutoFit/>
          </a:bodyPr>
          <a:lstStyle/>
          <a:p>
            <a:pPr algn="ctr"/>
            <a:r>
              <a:rPr kumimoji="1" lang="ja-JP" altLang="en-US" dirty="0">
                <a:solidFill>
                  <a:schemeClr val="bg1"/>
                </a:solidFill>
                <a:effectLst>
                  <a:outerShdw blurRad="38100" dist="38100" dir="2700000" algn="tl">
                    <a:srgbClr val="000000">
                      <a:alpha val="43137"/>
                    </a:srgbClr>
                  </a:outerShdw>
                </a:effectLst>
              </a:rPr>
              <a:t>三重大学工学部総合工学科機械工学コース　ロボティクス・メカトロニクス講座</a:t>
            </a:r>
            <a:endParaRPr kumimoji="1" lang="ja-JP" altLang="en-US" sz="1600" dirty="0">
              <a:solidFill>
                <a:schemeClr val="bg1"/>
              </a:solidFill>
              <a:effectLst>
                <a:outerShdw blurRad="38100" dist="38100" dir="2700000" algn="tl">
                  <a:srgbClr val="000000">
                    <a:alpha val="43137"/>
                  </a:srgbClr>
                </a:outerShdw>
              </a:effectLst>
            </a:endParaRPr>
          </a:p>
        </p:txBody>
      </p:sp>
      <p:sp>
        <p:nvSpPr>
          <p:cNvPr id="13" name="正方形/長方形 12">
            <a:extLst>
              <a:ext uri="{FF2B5EF4-FFF2-40B4-BE49-F238E27FC236}">
                <a16:creationId xmlns:a16="http://schemas.microsoft.com/office/drawing/2014/main" id="{B87F724F-4639-4045-88D3-4562CE892C85}"/>
              </a:ext>
            </a:extLst>
          </p:cNvPr>
          <p:cNvSpPr/>
          <p:nvPr/>
        </p:nvSpPr>
        <p:spPr>
          <a:xfrm>
            <a:off x="0" y="404664"/>
            <a:ext cx="9133731" cy="923330"/>
          </a:xfrm>
          <a:prstGeom prst="rect">
            <a:avLst/>
          </a:prstGeom>
        </p:spPr>
        <p:txBody>
          <a:bodyPr wrap="square">
            <a:spAutoFit/>
          </a:bodyPr>
          <a:lstStyle/>
          <a:p>
            <a:pPr lvl="1"/>
            <a:r>
              <a:rPr lang="ja-JP" altLang="en-US" sz="5400" spc="600" dirty="0">
                <a:solidFill>
                  <a:schemeClr val="bg1"/>
                </a:solidFill>
                <a:latin typeface="HG明朝B" panose="02020809000000000000" pitchFamily="17" charset="-128"/>
                <a:ea typeface="HG明朝B" panose="02020809000000000000" pitchFamily="17" charset="-128"/>
              </a:rPr>
              <a:t>知能ロボティクス研究室</a:t>
            </a:r>
          </a:p>
        </p:txBody>
      </p:sp>
      <p:pic>
        <p:nvPicPr>
          <p:cNvPr id="14" name="図 13">
            <a:extLst>
              <a:ext uri="{FF2B5EF4-FFF2-40B4-BE49-F238E27FC236}">
                <a16:creationId xmlns:a16="http://schemas.microsoft.com/office/drawing/2014/main" id="{28C2DF24-9CA4-4F7A-8EFC-4303CAD970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000" t="19551" r="17802" b="17450"/>
          <a:stretch/>
        </p:blipFill>
        <p:spPr>
          <a:xfrm>
            <a:off x="3098173" y="1518901"/>
            <a:ext cx="2947654" cy="3684569"/>
          </a:xfrm>
          <a:prstGeom prst="rect">
            <a:avLst/>
          </a:prstGeom>
          <a:ln>
            <a:noFill/>
          </a:ln>
          <a:effectLst>
            <a:softEdge rad="112500"/>
          </a:effectLst>
        </p:spPr>
      </p:pic>
      <p:sp>
        <p:nvSpPr>
          <p:cNvPr id="15" name="正方形/長方形 14">
            <a:extLst>
              <a:ext uri="{FF2B5EF4-FFF2-40B4-BE49-F238E27FC236}">
                <a16:creationId xmlns:a16="http://schemas.microsoft.com/office/drawing/2014/main" id="{800D3025-216F-4BCC-91A5-21FF4CCE7E6F}"/>
              </a:ext>
            </a:extLst>
          </p:cNvPr>
          <p:cNvSpPr/>
          <p:nvPr/>
        </p:nvSpPr>
        <p:spPr>
          <a:xfrm>
            <a:off x="2969888" y="5127229"/>
            <a:ext cx="3204224" cy="584775"/>
          </a:xfrm>
          <a:prstGeom prst="rect">
            <a:avLst/>
          </a:prstGeom>
        </p:spPr>
        <p:txBody>
          <a:bodyPr wrap="square">
            <a:spAutoFit/>
          </a:bodyPr>
          <a:lstStyle/>
          <a:p>
            <a:pPr algn="ctr"/>
            <a:r>
              <a:rPr lang="ja-JP" altLang="en-US" sz="1600" dirty="0">
                <a:solidFill>
                  <a:schemeClr val="accent5">
                    <a:lumMod val="75000"/>
                  </a:schemeClr>
                </a:solidFill>
                <a:latin typeface="HGS創英角ｺﾞｼｯｸUB" panose="020B0900000000000000" pitchFamily="50" charset="-128"/>
                <a:ea typeface="HGS創英角ｺﾞｼｯｸUB" panose="020B0900000000000000" pitchFamily="50" charset="-128"/>
              </a:rPr>
              <a:t>残存筋力を最大限に強化する</a:t>
            </a:r>
            <a:endParaRPr lang="en-US" altLang="ja-JP" sz="1600" dirty="0">
              <a:solidFill>
                <a:schemeClr val="accent5">
                  <a:lumMod val="75000"/>
                </a:schemeClr>
              </a:solidFill>
              <a:latin typeface="HGS創英角ｺﾞｼｯｸUB" panose="020B0900000000000000" pitchFamily="50" charset="-128"/>
              <a:ea typeface="HGS創英角ｺﾞｼｯｸUB" panose="020B0900000000000000" pitchFamily="50" charset="-128"/>
            </a:endParaRPr>
          </a:p>
          <a:p>
            <a:pPr algn="ctr"/>
            <a:r>
              <a:rPr lang="ja-JP" altLang="en-US" sz="1600" dirty="0">
                <a:solidFill>
                  <a:schemeClr val="accent5">
                    <a:lumMod val="75000"/>
                  </a:schemeClr>
                </a:solidFill>
                <a:latin typeface="HGS創英角ｺﾞｼｯｸUB" panose="020B0900000000000000" pitchFamily="50" charset="-128"/>
                <a:ea typeface="HGS創英角ｺﾞｼｯｸUB" panose="020B0900000000000000" pitchFamily="50" charset="-128"/>
              </a:rPr>
              <a:t>リハビリロボットの開発</a:t>
            </a:r>
            <a:endParaRPr lang="ja-JP" altLang="en-US" sz="1600" dirty="0">
              <a:solidFill>
                <a:schemeClr val="accent5">
                  <a:lumMod val="75000"/>
                </a:schemeClr>
              </a:solidFill>
            </a:endParaRPr>
          </a:p>
        </p:txBody>
      </p:sp>
      <p:pic>
        <p:nvPicPr>
          <p:cNvPr id="16" name="図 15">
            <a:extLst>
              <a:ext uri="{FF2B5EF4-FFF2-40B4-BE49-F238E27FC236}">
                <a16:creationId xmlns:a16="http://schemas.microsoft.com/office/drawing/2014/main" id="{AEBBF927-53B5-42C7-BC3A-49710A71C7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 r="37444"/>
          <a:stretch/>
        </p:blipFill>
        <p:spPr>
          <a:xfrm>
            <a:off x="6127794" y="1554499"/>
            <a:ext cx="2884973" cy="3613373"/>
          </a:xfrm>
          <a:prstGeom prst="rect">
            <a:avLst/>
          </a:prstGeom>
          <a:ln>
            <a:noFill/>
          </a:ln>
          <a:effectLst>
            <a:softEdge rad="63500"/>
          </a:effectLst>
        </p:spPr>
      </p:pic>
      <p:sp>
        <p:nvSpPr>
          <p:cNvPr id="17" name="正方形/長方形 16">
            <a:extLst>
              <a:ext uri="{FF2B5EF4-FFF2-40B4-BE49-F238E27FC236}">
                <a16:creationId xmlns:a16="http://schemas.microsoft.com/office/drawing/2014/main" id="{AC52389E-E947-4383-A771-BDEDF6A0219B}"/>
              </a:ext>
            </a:extLst>
          </p:cNvPr>
          <p:cNvSpPr/>
          <p:nvPr/>
        </p:nvSpPr>
        <p:spPr>
          <a:xfrm>
            <a:off x="5807956" y="5122341"/>
            <a:ext cx="3524648" cy="584775"/>
          </a:xfrm>
          <a:prstGeom prst="rect">
            <a:avLst/>
          </a:prstGeom>
        </p:spPr>
        <p:txBody>
          <a:bodyPr wrap="square">
            <a:spAutoFit/>
          </a:bodyPr>
          <a:lstStyle/>
          <a:p>
            <a:pPr algn="ctr"/>
            <a:r>
              <a:rPr lang="ja-JP" altLang="en-US" sz="1600" dirty="0">
                <a:solidFill>
                  <a:schemeClr val="accent2">
                    <a:lumMod val="75000"/>
                  </a:schemeClr>
                </a:solidFill>
                <a:latin typeface="HGS創英角ｺﾞｼｯｸUB" panose="020B0900000000000000" pitchFamily="50" charset="-128"/>
                <a:ea typeface="HGS創英角ｺﾞｼｯｸUB" panose="020B0900000000000000" pitchFamily="50" charset="-128"/>
              </a:rPr>
              <a:t>最新の福祉ロボットによる</a:t>
            </a:r>
            <a:endParaRPr lang="en-US" altLang="ja-JP" sz="1600" dirty="0">
              <a:solidFill>
                <a:schemeClr val="accent2">
                  <a:lumMod val="75000"/>
                </a:schemeClr>
              </a:solidFill>
              <a:latin typeface="HGS創英角ｺﾞｼｯｸUB" panose="020B0900000000000000" pitchFamily="50" charset="-128"/>
              <a:ea typeface="HGS創英角ｺﾞｼｯｸUB" panose="020B0900000000000000" pitchFamily="50" charset="-128"/>
            </a:endParaRPr>
          </a:p>
          <a:p>
            <a:pPr algn="ctr"/>
            <a:r>
              <a:rPr lang="ja-JP" altLang="en-US" sz="1600" dirty="0">
                <a:solidFill>
                  <a:schemeClr val="accent2">
                    <a:lumMod val="75000"/>
                  </a:schemeClr>
                </a:solidFill>
                <a:latin typeface="HGS創英角ｺﾞｼｯｸUB" panose="020B0900000000000000" pitchFamily="50" charset="-128"/>
                <a:ea typeface="HGS創英角ｺﾞｼｯｸUB" panose="020B0900000000000000" pitchFamily="50" charset="-128"/>
              </a:rPr>
              <a:t>健康長寿社会の実現</a:t>
            </a:r>
            <a:endParaRPr lang="en-US" altLang="ja-JP" sz="1600" dirty="0">
              <a:solidFill>
                <a:schemeClr val="accent2">
                  <a:lumMod val="75000"/>
                </a:schemeClr>
              </a:solidFill>
              <a:latin typeface="HGS創英角ｺﾞｼｯｸUB" panose="020B0900000000000000" pitchFamily="50" charset="-128"/>
              <a:ea typeface="HGS創英角ｺﾞｼｯｸUB" panose="020B0900000000000000" pitchFamily="50" charset="-128"/>
            </a:endParaRPr>
          </a:p>
        </p:txBody>
      </p:sp>
      <p:pic>
        <p:nvPicPr>
          <p:cNvPr id="18" name="図 17">
            <a:extLst>
              <a:ext uri="{FF2B5EF4-FFF2-40B4-BE49-F238E27FC236}">
                <a16:creationId xmlns:a16="http://schemas.microsoft.com/office/drawing/2014/main" id="{C41CE6A4-0886-490D-A8E0-E12731AD19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097" r="21115"/>
          <a:stretch/>
        </p:blipFill>
        <p:spPr>
          <a:xfrm>
            <a:off x="114620" y="1536432"/>
            <a:ext cx="2913823" cy="3649507"/>
          </a:xfrm>
          <a:prstGeom prst="rect">
            <a:avLst/>
          </a:prstGeom>
          <a:ln>
            <a:noFill/>
          </a:ln>
          <a:effectLst>
            <a:softEdge rad="112500"/>
          </a:effectLst>
        </p:spPr>
      </p:pic>
      <p:sp>
        <p:nvSpPr>
          <p:cNvPr id="19" name="正方形/長方形 18">
            <a:extLst>
              <a:ext uri="{FF2B5EF4-FFF2-40B4-BE49-F238E27FC236}">
                <a16:creationId xmlns:a16="http://schemas.microsoft.com/office/drawing/2014/main" id="{A8A381D2-C123-4A32-89F5-74623BD787BC}"/>
              </a:ext>
            </a:extLst>
          </p:cNvPr>
          <p:cNvSpPr/>
          <p:nvPr/>
        </p:nvSpPr>
        <p:spPr>
          <a:xfrm>
            <a:off x="-30581" y="5115310"/>
            <a:ext cx="3204224" cy="584775"/>
          </a:xfrm>
          <a:prstGeom prst="rect">
            <a:avLst/>
          </a:prstGeom>
        </p:spPr>
        <p:txBody>
          <a:bodyPr wrap="square">
            <a:spAutoFit/>
          </a:bodyPr>
          <a:lstStyle/>
          <a:p>
            <a:pPr algn="ctr"/>
            <a:r>
              <a:rPr lang="ja-JP" altLang="en-US" sz="1600" dirty="0">
                <a:solidFill>
                  <a:schemeClr val="accent6">
                    <a:lumMod val="50000"/>
                  </a:schemeClr>
                </a:solidFill>
                <a:latin typeface="HGS創英角ｺﾞｼｯｸUB" panose="020B0900000000000000" pitchFamily="50" charset="-128"/>
                <a:ea typeface="HGS創英角ｺﾞｼｯｸUB" panose="020B0900000000000000" pitchFamily="50" charset="-128"/>
              </a:rPr>
              <a:t>重労働や危険作業を支援する</a:t>
            </a:r>
            <a:endParaRPr lang="en-US" altLang="ja-JP" sz="1600" dirty="0">
              <a:solidFill>
                <a:schemeClr val="accent6">
                  <a:lumMod val="50000"/>
                </a:schemeClr>
              </a:solidFill>
              <a:latin typeface="HGS創英角ｺﾞｼｯｸUB" panose="020B0900000000000000" pitchFamily="50" charset="-128"/>
              <a:ea typeface="HGS創英角ｺﾞｼｯｸUB" panose="020B0900000000000000" pitchFamily="50" charset="-128"/>
            </a:endParaRPr>
          </a:p>
          <a:p>
            <a:pPr algn="ctr"/>
            <a:r>
              <a:rPr lang="ja-JP" altLang="en-US" sz="1600" dirty="0">
                <a:solidFill>
                  <a:schemeClr val="accent6">
                    <a:lumMod val="50000"/>
                  </a:schemeClr>
                </a:solidFill>
                <a:latin typeface="HGS創英角ｺﾞｼｯｸUB" panose="020B0900000000000000" pitchFamily="50" charset="-128"/>
                <a:ea typeface="HGS創英角ｺﾞｼｯｸUB" panose="020B0900000000000000" pitchFamily="50" charset="-128"/>
              </a:rPr>
              <a:t>ロボット制御技術の開発</a:t>
            </a:r>
            <a:endParaRPr lang="en-US" altLang="ja-JP" sz="1600" dirty="0">
              <a:solidFill>
                <a:schemeClr val="accent6">
                  <a:lumMod val="50000"/>
                </a:schemeClr>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90570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0340" y="2675180"/>
            <a:ext cx="1395412" cy="1807967"/>
          </a:xfrm>
          <a:prstGeom prst="rect">
            <a:avLst/>
          </a:prstGeom>
        </p:spPr>
      </p:pic>
      <p:sp>
        <p:nvSpPr>
          <p:cNvPr id="33" name="Rectangle 14"/>
          <p:cNvSpPr>
            <a:spLocks noChangeArrowheads="1"/>
          </p:cNvSpPr>
          <p:nvPr/>
        </p:nvSpPr>
        <p:spPr bwMode="auto">
          <a:xfrm>
            <a:off x="130568" y="1571588"/>
            <a:ext cx="2808000" cy="324000"/>
          </a:xfrm>
          <a:prstGeom prst="rect">
            <a:avLst/>
          </a:prstGeom>
          <a:solidFill>
            <a:srgbClr val="339966"/>
          </a:solidFill>
          <a:ln w="9525">
            <a:noFill/>
            <a:miter lim="800000"/>
            <a:headEnd/>
            <a:tailEnd/>
          </a:ln>
        </p:spPr>
        <p:txBody>
          <a:bodyPr wrap="none" tIns="0" bIns="36000" anchor="ctr" anchorCtr="0">
            <a:prstTxWarp prst="textNoShape">
              <a:avLst/>
            </a:prstTxWarp>
          </a:bodyPr>
          <a:lstStyle/>
          <a:p>
            <a:pPr algn="ctr"/>
            <a:r>
              <a:rPr lang="ja-JP" altLang="en-US" dirty="0">
                <a:solidFill>
                  <a:schemeClr val="bg1"/>
                </a:solidFill>
                <a:latin typeface="HGP創英角ｺﾞｼｯｸUB" pitchFamily="50" charset="-128"/>
                <a:ea typeface="HGP創英角ｺﾞｼｯｸUB" pitchFamily="50" charset="-128"/>
                <a:cs typeface="HGP創英角ｺﾞｼｯｸUB" pitchFamily="50" charset="-128"/>
              </a:rPr>
              <a:t>人間とロボット</a:t>
            </a:r>
          </a:p>
        </p:txBody>
      </p:sp>
      <p:sp>
        <p:nvSpPr>
          <p:cNvPr id="34" name="Rectangle 14"/>
          <p:cNvSpPr>
            <a:spLocks noChangeArrowheads="1"/>
          </p:cNvSpPr>
          <p:nvPr/>
        </p:nvSpPr>
        <p:spPr bwMode="auto">
          <a:xfrm>
            <a:off x="3138852" y="1571688"/>
            <a:ext cx="2880000" cy="324000"/>
          </a:xfrm>
          <a:prstGeom prst="rect">
            <a:avLst/>
          </a:prstGeom>
          <a:solidFill>
            <a:srgbClr val="339966"/>
          </a:solidFill>
          <a:ln w="9525">
            <a:noFill/>
            <a:miter lim="800000"/>
            <a:headEnd/>
            <a:tailEnd/>
          </a:ln>
        </p:spPr>
        <p:txBody>
          <a:bodyPr wrap="none" tIns="0" bIns="36000" anchor="ctr">
            <a:prstTxWarp prst="textNoShape">
              <a:avLst/>
            </a:prstTxWarp>
          </a:bodyPr>
          <a:lstStyle/>
          <a:p>
            <a:pPr algn="ctr"/>
            <a:r>
              <a:rPr lang="ja-JP" altLang="en-US" dirty="0">
                <a:solidFill>
                  <a:schemeClr val="bg1"/>
                </a:solidFill>
                <a:latin typeface="HGP創英角ｺﾞｼｯｸUB" pitchFamily="50" charset="-128"/>
                <a:ea typeface="HGP創英角ｺﾞｼｯｸUB" pitchFamily="50" charset="-128"/>
                <a:cs typeface="HGP創英角ｺﾞｼｯｸUB" pitchFamily="50" charset="-128"/>
              </a:rPr>
              <a:t>運転支援と自律走行車</a:t>
            </a:r>
          </a:p>
        </p:txBody>
      </p:sp>
      <p:sp>
        <p:nvSpPr>
          <p:cNvPr id="35" name="Rectangle 14"/>
          <p:cNvSpPr>
            <a:spLocks noChangeArrowheads="1"/>
          </p:cNvSpPr>
          <p:nvPr/>
        </p:nvSpPr>
        <p:spPr bwMode="auto">
          <a:xfrm>
            <a:off x="228600" y="0"/>
            <a:ext cx="8915400" cy="914400"/>
          </a:xfrm>
          <a:prstGeom prst="rect">
            <a:avLst/>
          </a:prstGeom>
          <a:solidFill>
            <a:srgbClr val="339966"/>
          </a:solidFill>
          <a:ln w="9525">
            <a:noFill/>
            <a:miter lim="800000"/>
            <a:headEnd/>
            <a:tailEnd/>
          </a:ln>
        </p:spPr>
        <p:txBody>
          <a:bodyPr wrap="none" anchor="ctr">
            <a:prstTxWarp prst="textNoShape">
              <a:avLst/>
            </a:prstTxWarp>
          </a:bodyPr>
          <a:lstStyle/>
          <a:p>
            <a:endParaRPr lang="ja-JP" altLang="en-US"/>
          </a:p>
        </p:txBody>
      </p:sp>
      <p:sp>
        <p:nvSpPr>
          <p:cNvPr id="36" name="AutoShape 3"/>
          <p:cNvSpPr>
            <a:spLocks noChangeArrowheads="1"/>
          </p:cNvSpPr>
          <p:nvPr/>
        </p:nvSpPr>
        <p:spPr bwMode="auto">
          <a:xfrm>
            <a:off x="1150650" y="74329"/>
            <a:ext cx="5684044" cy="762000"/>
          </a:xfrm>
          <a:prstGeom prst="roundRect">
            <a:avLst>
              <a:gd name="adj" fmla="val 16667"/>
            </a:avLst>
          </a:prstGeom>
          <a:noFill/>
          <a:ln w="9525">
            <a:noFill/>
            <a:round/>
            <a:headEnd/>
            <a:tailEnd/>
          </a:ln>
        </p:spPr>
        <p:txBody>
          <a:bodyPr wrap="none" anchor="ctr">
            <a:prstTxWarp prst="textNoShape">
              <a:avLst/>
            </a:prstTxWarp>
          </a:bodyPr>
          <a:lstStyle/>
          <a:p>
            <a:pPr algn="ctr"/>
            <a:r>
              <a:rPr lang="ja-JP" altLang="en-US" sz="3600" dirty="0">
                <a:solidFill>
                  <a:schemeClr val="bg1"/>
                </a:solidFill>
                <a:latin typeface="Times New Roman" pitchFamily="-112" charset="0"/>
                <a:ea typeface="HGP創英角ｺﾞｼｯｸUB" pitchFamily="50" charset="-128"/>
                <a:cs typeface="HGP創英角ｺﾞｼｯｸUB" pitchFamily="50" charset="-128"/>
              </a:rPr>
              <a:t>人間支援システム研究室</a:t>
            </a:r>
          </a:p>
          <a:p>
            <a:pPr algn="ctr"/>
            <a:r>
              <a:rPr lang="ja-JP" altLang="en-US" dirty="0">
                <a:solidFill>
                  <a:schemeClr val="bg1"/>
                </a:solidFill>
                <a:latin typeface="HGP創英角ｺﾞｼｯｸUB" pitchFamily="50" charset="-128"/>
                <a:ea typeface="HGP創英角ｺﾞｼｯｸUB" pitchFamily="50" charset="-128"/>
                <a:cs typeface="HGP創英角ｺﾞｼｯｸUB" pitchFamily="50" charset="-128"/>
              </a:rPr>
              <a:t>人間に優しい機械システムの設計</a:t>
            </a:r>
            <a:endParaRPr lang="en-US" altLang="ja-JP" dirty="0">
              <a:solidFill>
                <a:schemeClr val="bg1"/>
              </a:solidFill>
              <a:latin typeface="HGP創英角ｺﾞｼｯｸUB" pitchFamily="50" charset="-128"/>
              <a:ea typeface="HGP創英角ｺﾞｼｯｸUB" pitchFamily="50" charset="-128"/>
              <a:cs typeface="HGP創英角ｺﾞｼｯｸUB" pitchFamily="50" charset="-128"/>
            </a:endParaRPr>
          </a:p>
        </p:txBody>
      </p:sp>
      <p:sp>
        <p:nvSpPr>
          <p:cNvPr id="37" name="Text Box 9"/>
          <p:cNvSpPr txBox="1">
            <a:spLocks noChangeArrowheads="1"/>
          </p:cNvSpPr>
          <p:nvPr/>
        </p:nvSpPr>
        <p:spPr bwMode="auto">
          <a:xfrm>
            <a:off x="130569" y="2018082"/>
            <a:ext cx="2782748" cy="738664"/>
          </a:xfrm>
          <a:prstGeom prst="rect">
            <a:avLst/>
          </a:prstGeom>
          <a:noFill/>
          <a:ln w="9525">
            <a:noFill/>
            <a:miter lim="800000"/>
            <a:headEnd/>
            <a:tailEnd/>
          </a:ln>
        </p:spPr>
        <p:txBody>
          <a:bodyPr wrap="square">
            <a:prstTxWarp prst="textNoShape">
              <a:avLst/>
            </a:prstTxWarp>
            <a:spAutoFit/>
          </a:bodyPr>
          <a:lstStyle/>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次世代の産業・福祉・</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ホームロボットのための</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各種基礎研究とその応用</a:t>
            </a:r>
          </a:p>
        </p:txBody>
      </p:sp>
      <p:sp>
        <p:nvSpPr>
          <p:cNvPr id="38" name="Text Box 10"/>
          <p:cNvSpPr txBox="1">
            <a:spLocks noChangeArrowheads="1"/>
          </p:cNvSpPr>
          <p:nvPr/>
        </p:nvSpPr>
        <p:spPr bwMode="auto">
          <a:xfrm>
            <a:off x="130568" y="6385970"/>
            <a:ext cx="2136196" cy="307777"/>
          </a:xfrm>
          <a:prstGeom prst="rect">
            <a:avLst/>
          </a:prstGeom>
          <a:noFill/>
          <a:ln w="9525">
            <a:noFill/>
            <a:miter lim="800000"/>
            <a:headEnd/>
            <a:tailEnd/>
          </a:ln>
        </p:spPr>
        <p:txBody>
          <a:bodyPr wrap="square">
            <a:prstTxWarp prst="textNoShape">
              <a:avLst/>
            </a:prstTxWarp>
            <a:spAutoFit/>
          </a:bodyPr>
          <a:lstStyle/>
          <a:p>
            <a:r>
              <a:rPr lang="ja-JP" altLang="en-US" sz="1400" dirty="0">
                <a:solidFill>
                  <a:srgbClr val="003300"/>
                </a:solidFill>
                <a:latin typeface="HGP創英角ｺﾞｼｯｸUB" pitchFamily="50" charset="-128"/>
                <a:ea typeface="HGP創英角ｺﾞｼｯｸUB" pitchFamily="50" charset="-128"/>
                <a:cs typeface="HGP創英角ｺﾞｼｯｸUB" pitchFamily="50" charset="-128"/>
              </a:rPr>
              <a:t>人間とロボットの協調作業</a:t>
            </a:r>
          </a:p>
        </p:txBody>
      </p:sp>
      <p:sp>
        <p:nvSpPr>
          <p:cNvPr id="39" name="Text Box 12"/>
          <p:cNvSpPr txBox="1">
            <a:spLocks noChangeArrowheads="1"/>
          </p:cNvSpPr>
          <p:nvPr/>
        </p:nvSpPr>
        <p:spPr bwMode="auto">
          <a:xfrm>
            <a:off x="7032578" y="1103966"/>
            <a:ext cx="2061713" cy="307777"/>
          </a:xfrm>
          <a:prstGeom prst="rect">
            <a:avLst/>
          </a:prstGeom>
          <a:noFill/>
          <a:ln w="9525">
            <a:noFill/>
            <a:miter lim="800000"/>
            <a:headEnd/>
            <a:tailEnd/>
          </a:ln>
        </p:spPr>
        <p:txBody>
          <a:bodyPr wrap="square">
            <a:prstTxWarp prst="textNoShape">
              <a:avLst/>
            </a:prstTxWarp>
            <a:spAutoFit/>
          </a:bodyPr>
          <a:lstStyle/>
          <a:p>
            <a:pPr algn="r"/>
            <a:r>
              <a:rPr lang="ja-JP" altLang="en-US" sz="1400" dirty="0">
                <a:solidFill>
                  <a:schemeClr val="accent6">
                    <a:lumMod val="75000"/>
                  </a:schemeClr>
                </a:solidFill>
                <a:latin typeface="UD デジタル 教科書体 NK-B" panose="02020700000000000000" pitchFamily="18" charset="-128"/>
                <a:ea typeface="UD デジタル 教科書体 NK-B" panose="02020700000000000000" pitchFamily="18" charset="-128"/>
              </a:rPr>
              <a:t>幅広い共同研究を実施！</a:t>
            </a:r>
          </a:p>
        </p:txBody>
      </p:sp>
      <p:sp>
        <p:nvSpPr>
          <p:cNvPr id="40" name="Text Box 17"/>
          <p:cNvSpPr txBox="1">
            <a:spLocks noChangeArrowheads="1"/>
          </p:cNvSpPr>
          <p:nvPr/>
        </p:nvSpPr>
        <p:spPr bwMode="auto">
          <a:xfrm>
            <a:off x="3109717" y="1910851"/>
            <a:ext cx="2909135" cy="954107"/>
          </a:xfrm>
          <a:prstGeom prst="rect">
            <a:avLst/>
          </a:prstGeom>
          <a:noFill/>
          <a:ln w="9525">
            <a:noFill/>
            <a:miter lim="800000"/>
            <a:headEnd/>
            <a:tailEnd/>
          </a:ln>
        </p:spPr>
        <p:txBody>
          <a:bodyPr wrap="square">
            <a:prstTxWarp prst="textNoShape">
              <a:avLst/>
            </a:prstTxWarp>
            <a:spAutoFit/>
          </a:bodyPr>
          <a:lstStyle/>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ドライバの運転行動を分析，</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数値モデル化</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運転支援システムや自律走行車の制御系設計への応用</a:t>
            </a:r>
          </a:p>
        </p:txBody>
      </p:sp>
      <p:sp>
        <p:nvSpPr>
          <p:cNvPr id="41" name="Text Box 18"/>
          <p:cNvSpPr txBox="1">
            <a:spLocks noChangeArrowheads="1"/>
          </p:cNvSpPr>
          <p:nvPr/>
        </p:nvSpPr>
        <p:spPr bwMode="auto">
          <a:xfrm>
            <a:off x="4324924" y="6387603"/>
            <a:ext cx="2098001" cy="307777"/>
          </a:xfrm>
          <a:prstGeom prst="rect">
            <a:avLst/>
          </a:prstGeom>
          <a:noFill/>
          <a:ln w="9525">
            <a:noFill/>
            <a:miter lim="800000"/>
            <a:headEnd/>
            <a:tailEnd/>
          </a:ln>
        </p:spPr>
        <p:txBody>
          <a:bodyPr wrap="square">
            <a:prstTxWarp prst="textNoShape">
              <a:avLst/>
            </a:prstTxWarp>
            <a:spAutoFit/>
          </a:bodyPr>
          <a:lstStyle/>
          <a:p>
            <a:pPr algn="ctr"/>
            <a:r>
              <a:rPr lang="ja-JP" altLang="en-US" sz="1400" dirty="0">
                <a:solidFill>
                  <a:srgbClr val="003300"/>
                </a:solidFill>
                <a:latin typeface="HGP創英角ｺﾞｼｯｸUB" panose="020B0900000000000000" pitchFamily="50" charset="-128"/>
                <a:ea typeface="HGP創英角ｺﾞｼｯｸUB" panose="020B0900000000000000" pitchFamily="50" charset="-128"/>
                <a:cs typeface="HGP創英角ｺﾞｼｯｸUB" panose="020B0900000000000000" pitchFamily="50" charset="-128"/>
              </a:rPr>
              <a:t>自動運転に関する研究</a:t>
            </a:r>
            <a:r>
              <a:rPr lang="ja-JP" altLang="en-US" sz="1400" dirty="0">
                <a:solidFill>
                  <a:srgbClr val="003300"/>
                </a:solidFill>
                <a:latin typeface="HGP創英角ｺﾞｼｯｸUB" panose="020B0900000000000000" pitchFamily="50" charset="-128"/>
                <a:ea typeface="HGP創英角ｺﾞｼｯｸUB" panose="020B0900000000000000" pitchFamily="50" charset="-128"/>
              </a:rPr>
              <a:t>　　　</a:t>
            </a:r>
          </a:p>
        </p:txBody>
      </p:sp>
      <p:sp>
        <p:nvSpPr>
          <p:cNvPr id="42" name="Text Box 20"/>
          <p:cNvSpPr txBox="1">
            <a:spLocks noChangeArrowheads="1"/>
          </p:cNvSpPr>
          <p:nvPr/>
        </p:nvSpPr>
        <p:spPr bwMode="auto">
          <a:xfrm>
            <a:off x="6425856" y="104580"/>
            <a:ext cx="2629246" cy="769441"/>
          </a:xfrm>
          <a:prstGeom prst="rect">
            <a:avLst/>
          </a:prstGeom>
          <a:noFill/>
          <a:ln w="9525">
            <a:noFill/>
            <a:miter lim="800000"/>
            <a:headEnd/>
            <a:tailEnd/>
          </a:ln>
        </p:spPr>
        <p:txBody>
          <a:bodyPr wrap="none">
            <a:prstTxWarp prst="textNoShape">
              <a:avLst/>
            </a:prstTxWarp>
            <a:spAutoFit/>
          </a:bodyPr>
          <a:lstStyle/>
          <a:p>
            <a:r>
              <a:rPr lang="en-US" altLang="ja-JP" sz="1600" dirty="0">
                <a:solidFill>
                  <a:schemeClr val="bg1"/>
                </a:solidFill>
                <a:latin typeface="HGP創英角ｺﾞｼｯｸUB" pitchFamily="50" charset="-128"/>
                <a:ea typeface="HGP創英角ｺﾞｼｯｸUB" pitchFamily="50" charset="-128"/>
                <a:cs typeface="HGP創英角ｺﾞｼｯｸUB" pitchFamily="50" charset="-128"/>
              </a:rPr>
              <a:t> </a:t>
            </a:r>
            <a:r>
              <a:rPr lang="ja-JP" altLang="en-US" sz="1400" dirty="0">
                <a:solidFill>
                  <a:schemeClr val="bg1"/>
                </a:solidFill>
                <a:latin typeface="HGP創英角ｺﾞｼｯｸUB" pitchFamily="50" charset="-128"/>
                <a:ea typeface="HGP創英角ｺﾞｼｯｸUB" pitchFamily="50" charset="-128"/>
                <a:cs typeface="HGP創英角ｺﾞｼｯｸUB" pitchFamily="50" charset="-128"/>
              </a:rPr>
              <a:t>スタッフ：池浦　良淳   教授　</a:t>
            </a:r>
          </a:p>
          <a:p>
            <a:r>
              <a:rPr lang="ja-JP" altLang="en-US" sz="1400" dirty="0">
                <a:solidFill>
                  <a:schemeClr val="bg1"/>
                </a:solidFill>
                <a:latin typeface="HGP創英角ｺﾞｼｯｸUB" pitchFamily="50" charset="-128"/>
                <a:ea typeface="HGP創英角ｺﾞｼｯｸUB" pitchFamily="50" charset="-128"/>
                <a:cs typeface="HGP創英角ｺﾞｼｯｸUB" pitchFamily="50" charset="-128"/>
              </a:rPr>
              <a:t>　　　　　　 早川　聡一郎　准教授</a:t>
            </a:r>
            <a:endParaRPr lang="en-US" altLang="ja-JP" sz="1400" dirty="0">
              <a:solidFill>
                <a:schemeClr val="bg1"/>
              </a:solidFill>
              <a:latin typeface="HGP創英角ｺﾞｼｯｸUB" pitchFamily="50" charset="-128"/>
              <a:ea typeface="HGP創英角ｺﾞｼｯｸUB" pitchFamily="50" charset="-128"/>
              <a:cs typeface="HGP創英角ｺﾞｼｯｸUB" pitchFamily="50" charset="-128"/>
            </a:endParaRPr>
          </a:p>
          <a:p>
            <a:r>
              <a:rPr lang="ja-JP" altLang="en-US" sz="1400" dirty="0">
                <a:solidFill>
                  <a:schemeClr val="bg1"/>
                </a:solidFill>
                <a:latin typeface="HGP創英角ｺﾞｼｯｸUB" pitchFamily="50" charset="-128"/>
                <a:ea typeface="HGP創英角ｺﾞｼｯｸUB" pitchFamily="50" charset="-128"/>
                <a:cs typeface="HGP創英角ｺﾞｼｯｸUB" pitchFamily="50" charset="-128"/>
              </a:rPr>
              <a:t>　　　　　</a:t>
            </a:r>
          </a:p>
        </p:txBody>
      </p:sp>
      <p:pic>
        <p:nvPicPr>
          <p:cNvPr id="43"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441533" y="4944481"/>
            <a:ext cx="1864782" cy="1393348"/>
          </a:xfrm>
          <a:prstGeom prst="rect">
            <a:avLst/>
          </a:prstGeom>
          <a:noFill/>
          <a:ln w="9525">
            <a:noFill/>
            <a:miter lim="800000"/>
            <a:headEnd/>
            <a:tailEnd/>
          </a:ln>
        </p:spPr>
      </p:pic>
      <p:sp>
        <p:nvSpPr>
          <p:cNvPr id="44" name="Text Box 18"/>
          <p:cNvSpPr txBox="1">
            <a:spLocks noChangeArrowheads="1"/>
          </p:cNvSpPr>
          <p:nvPr/>
        </p:nvSpPr>
        <p:spPr bwMode="auto">
          <a:xfrm>
            <a:off x="4287401" y="4419574"/>
            <a:ext cx="2173525" cy="461665"/>
          </a:xfrm>
          <a:prstGeom prst="rect">
            <a:avLst/>
          </a:prstGeom>
          <a:noFill/>
          <a:ln w="9525">
            <a:noFill/>
            <a:miter lim="800000"/>
            <a:headEnd/>
            <a:tailEnd/>
          </a:ln>
        </p:spPr>
        <p:txBody>
          <a:bodyPr wrap="square">
            <a:prstTxWarp prst="textNoShape">
              <a:avLst/>
            </a:prstTxWarp>
            <a:spAutoFit/>
          </a:bodyPr>
          <a:lstStyle/>
          <a:p>
            <a:pPr algn="ctr"/>
            <a:r>
              <a:rPr lang="ja-JP" altLang="en-US" sz="1200" dirty="0">
                <a:solidFill>
                  <a:srgbClr val="003300"/>
                </a:solidFill>
                <a:latin typeface="HGP創英角ｺﾞｼｯｸUB" panose="020B0900000000000000" pitchFamily="50" charset="-128"/>
                <a:ea typeface="HGP創英角ｺﾞｼｯｸUB" panose="020B0900000000000000" pitchFamily="50" charset="-128"/>
                <a:cs typeface="HGP創英角ｺﾞｼｯｸUB" pitchFamily="50" charset="-128"/>
              </a:rPr>
              <a:t>ドライバの運転行動のモデル化と運転支援に関する研究</a:t>
            </a:r>
          </a:p>
        </p:txBody>
      </p:sp>
      <p:pic>
        <p:nvPicPr>
          <p:cNvPr id="45" name="Video_For_Jikken.wmv">
            <a:hlinkClick r:id="" action="ppaction://media"/>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284672" y="4947098"/>
            <a:ext cx="1811547" cy="1388901"/>
          </a:xfrm>
          <a:prstGeom prst="rect">
            <a:avLst/>
          </a:prstGeom>
          <a:noFill/>
          <a:ln w="9525">
            <a:noFill/>
            <a:miter lim="800000"/>
            <a:headEnd/>
            <a:tailEnd/>
          </a:ln>
        </p:spPr>
      </p:pic>
      <p:sp>
        <p:nvSpPr>
          <p:cNvPr id="46" name="テキスト ボックス 28"/>
          <p:cNvSpPr txBox="1">
            <a:spLocks noChangeArrowheads="1"/>
          </p:cNvSpPr>
          <p:nvPr/>
        </p:nvSpPr>
        <p:spPr bwMode="auto">
          <a:xfrm>
            <a:off x="0" y="1009236"/>
            <a:ext cx="7197634" cy="430887"/>
          </a:xfrm>
          <a:prstGeom prst="rect">
            <a:avLst/>
          </a:prstGeom>
          <a:noFill/>
          <a:ln w="9525">
            <a:noFill/>
            <a:miter lim="800000"/>
            <a:headEnd/>
            <a:tailEnd/>
          </a:ln>
        </p:spPr>
        <p:txBody>
          <a:bodyPr wrap="square">
            <a:prstTxWarp prst="textNoShape">
              <a:avLst/>
            </a:prstTxWarp>
            <a:spAutoFit/>
          </a:bodyPr>
          <a:lstStyle/>
          <a:p>
            <a:pPr algn="ctr"/>
            <a:r>
              <a:rPr lang="ja-JP" altLang="en-US" sz="2200" dirty="0">
                <a:solidFill>
                  <a:srgbClr val="FF0000"/>
                </a:solidFill>
                <a:latin typeface="HGP創英角ｺﾞｼｯｸUB" pitchFamily="50" charset="-128"/>
                <a:ea typeface="HGP創英角ｺﾞｼｯｸUB" pitchFamily="50" charset="-128"/>
                <a:cs typeface="HGP創英角ｺﾞｼｯｸUB" pitchFamily="50" charset="-128"/>
              </a:rPr>
              <a:t>人間の特性</a:t>
            </a:r>
            <a:r>
              <a:rPr lang="ja-JP" altLang="en-US" sz="2200" dirty="0">
                <a:solidFill>
                  <a:srgbClr val="003300"/>
                </a:solidFill>
                <a:latin typeface="HGP創英角ｺﾞｼｯｸUB" pitchFamily="50" charset="-128"/>
                <a:ea typeface="HGP創英角ｺﾞｼｯｸUB" pitchFamily="50" charset="-128"/>
                <a:cs typeface="HGP創英角ｺﾞｼｯｸUB" pitchFamily="50" charset="-128"/>
              </a:rPr>
              <a:t>の解明とそれに基づく機械の</a:t>
            </a:r>
            <a:r>
              <a:rPr lang="ja-JP" altLang="en-US" sz="2200" dirty="0">
                <a:solidFill>
                  <a:srgbClr val="FF0000"/>
                </a:solidFill>
                <a:latin typeface="HGP創英角ｺﾞｼｯｸUB" pitchFamily="50" charset="-128"/>
                <a:ea typeface="HGP創英角ｺﾞｼｯｸUB" pitchFamily="50" charset="-128"/>
                <a:cs typeface="HGP創英角ｺﾞｼｯｸUB" pitchFamily="50" charset="-128"/>
              </a:rPr>
              <a:t>制御手法</a:t>
            </a:r>
            <a:r>
              <a:rPr lang="ja-JP" altLang="en-US" sz="2200" dirty="0">
                <a:solidFill>
                  <a:srgbClr val="003300"/>
                </a:solidFill>
                <a:latin typeface="HGP創英角ｺﾞｼｯｸUB" pitchFamily="50" charset="-128"/>
                <a:ea typeface="HGP創英角ｺﾞｼｯｸUB" pitchFamily="50" charset="-128"/>
                <a:cs typeface="HGP創英角ｺﾞｼｯｸUB" pitchFamily="50" charset="-128"/>
              </a:rPr>
              <a:t>の開発</a:t>
            </a:r>
            <a:endParaRPr lang="en-US" altLang="ja-JP" sz="2200" dirty="0">
              <a:solidFill>
                <a:srgbClr val="003300"/>
              </a:solidFill>
              <a:latin typeface="HGP創英角ｺﾞｼｯｸUB" pitchFamily="50" charset="-128"/>
              <a:ea typeface="HGP創英角ｺﾞｼｯｸUB" pitchFamily="50" charset="-128"/>
              <a:cs typeface="HGP創英角ｺﾞｼｯｸUB" pitchFamily="50" charset="-128"/>
            </a:endParaRPr>
          </a:p>
        </p:txBody>
      </p:sp>
      <p:pic>
        <p:nvPicPr>
          <p:cNvPr id="47" name="Picture 25" descr="横田先生より三重大njitype-ahg"/>
          <p:cNvPicPr>
            <a:picLocks noChangeAspect="1" noChangeArrowheads="1"/>
          </p:cNvPicPr>
          <p:nvPr/>
        </p:nvPicPr>
        <p:blipFill>
          <a:blip r:embed="rId6" cstate="print"/>
          <a:srcRect r="75777"/>
          <a:stretch>
            <a:fillRect/>
          </a:stretch>
        </p:blipFill>
        <p:spPr bwMode="auto">
          <a:xfrm>
            <a:off x="76200" y="0"/>
            <a:ext cx="990600" cy="914400"/>
          </a:xfrm>
          <a:prstGeom prst="rect">
            <a:avLst/>
          </a:prstGeom>
          <a:noFill/>
          <a:ln w="9525">
            <a:noFill/>
            <a:miter lim="800000"/>
            <a:headEnd/>
            <a:tailEnd/>
          </a:ln>
        </p:spPr>
      </p:pic>
      <p:sp>
        <p:nvSpPr>
          <p:cNvPr id="48" name="Text Box 18"/>
          <p:cNvSpPr txBox="1">
            <a:spLocks noChangeArrowheads="1"/>
          </p:cNvSpPr>
          <p:nvPr/>
        </p:nvSpPr>
        <p:spPr bwMode="auto">
          <a:xfrm>
            <a:off x="6754100" y="3066337"/>
            <a:ext cx="1550444" cy="738664"/>
          </a:xfrm>
          <a:prstGeom prst="rect">
            <a:avLst/>
          </a:prstGeom>
          <a:noFill/>
          <a:ln w="9525">
            <a:noFill/>
            <a:miter lim="800000"/>
            <a:headEnd/>
            <a:tailEnd/>
          </a:ln>
        </p:spPr>
        <p:txBody>
          <a:bodyPr wrap="square">
            <a:prstTxWarp prst="textNoShape">
              <a:avLst/>
            </a:prstTxWarp>
            <a:spAutoFit/>
          </a:bodyPr>
          <a:lstStyle/>
          <a:p>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腰部アシスト装置→　</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ctr"/>
            <a:r>
              <a:rPr lang="ja-JP" altLang="en-US" sz="1000" dirty="0">
                <a:solidFill>
                  <a:srgbClr val="003300"/>
                </a:solidFill>
                <a:latin typeface="Times New Roman" pitchFamily="-112" charset="0"/>
              </a:rPr>
              <a:t>ジャパンマリン　　　　ユナイテッド㈱</a:t>
            </a:r>
            <a:endParaRPr lang="en-US" altLang="ja-JP" sz="1000" dirty="0">
              <a:solidFill>
                <a:srgbClr val="003300"/>
              </a:solidFill>
              <a:latin typeface="Times New Roman" pitchFamily="-112" charset="0"/>
            </a:endParaRPr>
          </a:p>
          <a:p>
            <a:pPr algn="ctr"/>
            <a:r>
              <a:rPr lang="ja-JP" altLang="en-US" sz="1000" dirty="0">
                <a:solidFill>
                  <a:srgbClr val="003300"/>
                </a:solidFill>
                <a:latin typeface="Times New Roman" pitchFamily="-112" charset="0"/>
              </a:rPr>
              <a:t>との共同研究</a:t>
            </a:r>
          </a:p>
        </p:txBody>
      </p:sp>
      <p:sp>
        <p:nvSpPr>
          <p:cNvPr id="49" name="Text Box 18"/>
          <p:cNvSpPr txBox="1">
            <a:spLocks noChangeArrowheads="1"/>
          </p:cNvSpPr>
          <p:nvPr/>
        </p:nvSpPr>
        <p:spPr bwMode="auto">
          <a:xfrm>
            <a:off x="2415195" y="6332953"/>
            <a:ext cx="1827925" cy="461665"/>
          </a:xfrm>
          <a:prstGeom prst="rect">
            <a:avLst/>
          </a:prstGeom>
          <a:noFill/>
          <a:ln w="9525">
            <a:noFill/>
            <a:miter lim="800000"/>
            <a:headEnd/>
            <a:tailEnd/>
          </a:ln>
        </p:spPr>
        <p:txBody>
          <a:bodyPr wrap="square">
            <a:prstTxWarp prst="textNoShape">
              <a:avLst/>
            </a:prstTxWarp>
            <a:spAutoFit/>
          </a:bodyPr>
          <a:lstStyle/>
          <a:p>
            <a:pPr algn="ct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車載情報インタフェース</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ct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の提示手法に関する研究</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p:txBody>
      </p:sp>
      <p:pic>
        <p:nvPicPr>
          <p:cNvPr id="50" name="Picture 2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60410" y="3058204"/>
            <a:ext cx="1168853" cy="1392465"/>
          </a:xfrm>
          <a:prstGeom prst="rect">
            <a:avLst/>
          </a:prstGeom>
          <a:noFill/>
          <a:ln w="9525">
            <a:noFill/>
            <a:miter lim="800000"/>
            <a:headEnd/>
            <a:tailEnd/>
          </a:ln>
        </p:spPr>
      </p:pic>
      <p:sp>
        <p:nvSpPr>
          <p:cNvPr id="51" name="Text Box 10"/>
          <p:cNvSpPr txBox="1">
            <a:spLocks noChangeArrowheads="1"/>
          </p:cNvSpPr>
          <p:nvPr/>
        </p:nvSpPr>
        <p:spPr bwMode="auto">
          <a:xfrm>
            <a:off x="209088" y="4435786"/>
            <a:ext cx="1905000" cy="461665"/>
          </a:xfrm>
          <a:prstGeom prst="rect">
            <a:avLst/>
          </a:prstGeom>
          <a:noFill/>
          <a:ln w="9525">
            <a:noFill/>
            <a:miter lim="800000"/>
            <a:headEnd/>
            <a:tailEnd/>
          </a:ln>
        </p:spPr>
        <p:txBody>
          <a:bodyPr>
            <a:prstTxWarp prst="textNoShape">
              <a:avLst/>
            </a:prstTxWarp>
            <a:spAutoFit/>
          </a:bodyPr>
          <a:lstStyle/>
          <a:p>
            <a:pPr algn="ct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人間の物体重量知覚</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ct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に関する研究</a:t>
            </a:r>
          </a:p>
        </p:txBody>
      </p:sp>
      <p:sp>
        <p:nvSpPr>
          <p:cNvPr id="52" name="Text Box 18"/>
          <p:cNvSpPr txBox="1">
            <a:spLocks noChangeArrowheads="1"/>
          </p:cNvSpPr>
          <p:nvPr/>
        </p:nvSpPr>
        <p:spPr bwMode="auto">
          <a:xfrm>
            <a:off x="6413554" y="5591143"/>
            <a:ext cx="1109732" cy="1138773"/>
          </a:xfrm>
          <a:prstGeom prst="rect">
            <a:avLst/>
          </a:prstGeom>
          <a:noFill/>
          <a:ln w="9525">
            <a:noFill/>
            <a:miter lim="800000"/>
            <a:headEnd/>
            <a:tailEnd/>
          </a:ln>
        </p:spPr>
        <p:txBody>
          <a:bodyPr wrap="square">
            <a:prstTxWarp prst="textNoShape">
              <a:avLst/>
            </a:prstTxWarp>
            <a:spAutoFit/>
          </a:bodyPr>
          <a:lstStyle/>
          <a:p>
            <a:pPr algn="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　　　　　　　　　　　　　　→</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長時間運転時</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の疲労軽減</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r"/>
            <a:r>
              <a:rPr lang="ja-JP" altLang="en-US" sz="1000" dirty="0">
                <a:solidFill>
                  <a:srgbClr val="003300"/>
                </a:solidFill>
                <a:latin typeface="ＭＳ Ｐゴシック" pitchFamily="-112" charset="-128"/>
              </a:rPr>
              <a:t>㈱タチエス</a:t>
            </a:r>
            <a:endParaRPr lang="en-US" altLang="ja-JP" sz="1000" dirty="0">
              <a:solidFill>
                <a:srgbClr val="003300"/>
              </a:solidFill>
              <a:latin typeface="ＭＳ Ｐゴシック" pitchFamily="-112" charset="-128"/>
            </a:endParaRPr>
          </a:p>
          <a:p>
            <a:pPr algn="r"/>
            <a:r>
              <a:rPr lang="ja-JP" altLang="en-US" sz="1000" dirty="0">
                <a:solidFill>
                  <a:srgbClr val="003300"/>
                </a:solidFill>
                <a:latin typeface="ＭＳ Ｐゴシック" pitchFamily="-112" charset="-128"/>
              </a:rPr>
              <a:t>との共同研究</a:t>
            </a:r>
            <a:endParaRPr lang="en-US" altLang="ja-JP" sz="1000" dirty="0">
              <a:solidFill>
                <a:srgbClr val="003300"/>
              </a:solidFill>
              <a:latin typeface="ＭＳ Ｐゴシック" pitchFamily="-112" charset="-128"/>
            </a:endParaRPr>
          </a:p>
        </p:txBody>
      </p:sp>
      <p:sp>
        <p:nvSpPr>
          <p:cNvPr id="53" name="Text Box 18"/>
          <p:cNvSpPr txBox="1">
            <a:spLocks noChangeArrowheads="1"/>
          </p:cNvSpPr>
          <p:nvPr/>
        </p:nvSpPr>
        <p:spPr bwMode="auto">
          <a:xfrm>
            <a:off x="7752211" y="4154054"/>
            <a:ext cx="1018766" cy="954107"/>
          </a:xfrm>
          <a:prstGeom prst="rect">
            <a:avLst/>
          </a:prstGeom>
          <a:noFill/>
          <a:ln w="9525">
            <a:noFill/>
            <a:miter lim="800000"/>
            <a:headEnd/>
            <a:tailEnd/>
          </a:ln>
        </p:spPr>
        <p:txBody>
          <a:bodyPr wrap="square">
            <a:prstTxWarp prst="textNoShape">
              <a:avLst/>
            </a:prstTxWarp>
            <a:spAutoFit/>
          </a:bodyPr>
          <a:lstStyle/>
          <a:p>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低所作業</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支援装置</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r>
              <a:rPr lang="ja-JP" altLang="en-US" sz="1000" dirty="0">
                <a:solidFill>
                  <a:srgbClr val="003300"/>
                </a:solidFill>
                <a:latin typeface="ＭＳ Ｐゴシック" pitchFamily="-112" charset="-128"/>
              </a:rPr>
              <a:t>中部電力㈱</a:t>
            </a:r>
            <a:endParaRPr lang="en-US" altLang="ja-JP" sz="1000" dirty="0">
              <a:solidFill>
                <a:srgbClr val="003300"/>
              </a:solidFill>
              <a:latin typeface="ＭＳ Ｐゴシック" pitchFamily="-112" charset="-128"/>
            </a:endParaRPr>
          </a:p>
          <a:p>
            <a:r>
              <a:rPr lang="ja-JP" altLang="en-US" sz="1000" dirty="0">
                <a:solidFill>
                  <a:srgbClr val="003300"/>
                </a:solidFill>
                <a:latin typeface="ＭＳ Ｐゴシック" pitchFamily="-112" charset="-128"/>
              </a:rPr>
              <a:t>との共同研究</a:t>
            </a:r>
            <a:endParaRPr lang="en-US" altLang="ja-JP" sz="1000" dirty="0">
              <a:solidFill>
                <a:srgbClr val="003300"/>
              </a:solidFill>
              <a:latin typeface="ＭＳ Ｐゴシック" pitchFamily="-112" charset="-128"/>
            </a:endParaRPr>
          </a:p>
        </p:txBody>
      </p:sp>
      <p:pic>
        <p:nvPicPr>
          <p:cNvPr id="54" name="図 53"/>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54433" y="3059160"/>
            <a:ext cx="1838982" cy="1378104"/>
          </a:xfrm>
          <a:prstGeom prst="rect">
            <a:avLst/>
          </a:prstGeom>
        </p:spPr>
      </p:pic>
      <p:pic>
        <p:nvPicPr>
          <p:cNvPr id="55" name="図 54"/>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427285" y="4944481"/>
            <a:ext cx="1816118" cy="1388472"/>
          </a:xfrm>
          <a:prstGeom prst="rect">
            <a:avLst/>
          </a:prstGeom>
        </p:spPr>
      </p:pic>
      <p:pic>
        <p:nvPicPr>
          <p:cNvPr id="56" name="図 55"/>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2432616" y="3059159"/>
            <a:ext cx="1810786" cy="1375861"/>
          </a:xfrm>
          <a:prstGeom prst="rect">
            <a:avLst/>
          </a:prstGeom>
        </p:spPr>
      </p:pic>
      <p:sp>
        <p:nvSpPr>
          <p:cNvPr id="57" name="Text Box 10"/>
          <p:cNvSpPr txBox="1">
            <a:spLocks noChangeArrowheads="1"/>
          </p:cNvSpPr>
          <p:nvPr/>
        </p:nvSpPr>
        <p:spPr bwMode="auto">
          <a:xfrm>
            <a:off x="2457527" y="4413770"/>
            <a:ext cx="1756483" cy="461665"/>
          </a:xfrm>
          <a:prstGeom prst="rect">
            <a:avLst/>
          </a:prstGeom>
          <a:noFill/>
          <a:ln w="9525">
            <a:noFill/>
            <a:miter lim="800000"/>
            <a:headEnd/>
            <a:tailEnd/>
          </a:ln>
        </p:spPr>
        <p:txBody>
          <a:bodyPr wrap="square">
            <a:prstTxWarp prst="textNoShape">
              <a:avLst/>
            </a:prstTxWarp>
            <a:spAutoFit/>
          </a:bodyPr>
          <a:lstStyle/>
          <a:p>
            <a:pPr algn="ct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人間どうしの</a:t>
            </a:r>
            <a:endParaRPr lang="en-US" altLang="ja-JP" sz="1200" dirty="0">
              <a:solidFill>
                <a:srgbClr val="003300"/>
              </a:solidFill>
              <a:latin typeface="HGP創英角ｺﾞｼｯｸUB" pitchFamily="50" charset="-128"/>
              <a:ea typeface="HGP創英角ｺﾞｼｯｸUB" pitchFamily="50" charset="-128"/>
              <a:cs typeface="HGP創英角ｺﾞｼｯｸUB" pitchFamily="50" charset="-128"/>
            </a:endParaRPr>
          </a:p>
          <a:p>
            <a:pPr algn="ctr"/>
            <a:r>
              <a:rPr lang="ja-JP" altLang="en-US" sz="1200" dirty="0">
                <a:solidFill>
                  <a:srgbClr val="003300"/>
                </a:solidFill>
                <a:latin typeface="HGP創英角ｺﾞｼｯｸUB" pitchFamily="50" charset="-128"/>
                <a:ea typeface="HGP創英角ｺﾞｼｯｸUB" pitchFamily="50" charset="-128"/>
                <a:cs typeface="HGP創英角ｺﾞｼｯｸUB" pitchFamily="50" charset="-128"/>
              </a:rPr>
              <a:t>協調運転時の特性解析</a:t>
            </a:r>
          </a:p>
        </p:txBody>
      </p:sp>
      <p:pic>
        <p:nvPicPr>
          <p:cNvPr id="58" name="図 57"/>
          <p:cNvPicPr>
            <a:picLocks noChangeAspect="1"/>
          </p:cNvPicPr>
          <p:nvPr/>
        </p:nvPicPr>
        <p:blipFill rotWithShape="1">
          <a:blip r:embed="rId11" cstate="screen">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rcRect l="3231" r="18701" b="3363"/>
          <a:stretch/>
        </p:blipFill>
        <p:spPr>
          <a:xfrm rot="16200000">
            <a:off x="7376428" y="5171559"/>
            <a:ext cx="1645218" cy="1444719"/>
          </a:xfrm>
          <a:prstGeom prst="rect">
            <a:avLst/>
          </a:prstGeom>
        </p:spPr>
      </p:pic>
      <p:pic>
        <p:nvPicPr>
          <p:cNvPr id="59" name="図 58"/>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6512943" y="4042798"/>
            <a:ext cx="1297883" cy="1225380"/>
          </a:xfrm>
          <a:prstGeom prst="rect">
            <a:avLst/>
          </a:prstGeom>
        </p:spPr>
      </p:pic>
      <p:sp>
        <p:nvSpPr>
          <p:cNvPr id="60" name="Rectangle 14"/>
          <p:cNvSpPr>
            <a:spLocks noChangeArrowheads="1"/>
          </p:cNvSpPr>
          <p:nvPr/>
        </p:nvSpPr>
        <p:spPr bwMode="auto">
          <a:xfrm>
            <a:off x="6219136" y="1572911"/>
            <a:ext cx="2808000" cy="324000"/>
          </a:xfrm>
          <a:prstGeom prst="rect">
            <a:avLst/>
          </a:prstGeom>
          <a:solidFill>
            <a:srgbClr val="339966"/>
          </a:solidFill>
          <a:ln w="9525">
            <a:noFill/>
            <a:miter lim="800000"/>
            <a:headEnd/>
            <a:tailEnd/>
          </a:ln>
        </p:spPr>
        <p:txBody>
          <a:bodyPr wrap="none" tIns="0" bIns="36000" anchor="ctr">
            <a:prstTxWarp prst="textNoShape">
              <a:avLst/>
            </a:prstTxWarp>
          </a:bodyPr>
          <a:lstStyle/>
          <a:p>
            <a:pPr algn="ctr"/>
            <a:r>
              <a:rPr lang="ja-JP" altLang="en-US" dirty="0">
                <a:solidFill>
                  <a:schemeClr val="bg1"/>
                </a:solidFill>
                <a:latin typeface="HGP創英角ｺﾞｼｯｸUB" pitchFamily="50" charset="-128"/>
                <a:ea typeface="HGP創英角ｺﾞｼｯｸUB" pitchFamily="50" charset="-128"/>
                <a:cs typeface="HGP創英角ｺﾞｼｯｸUB" pitchFamily="50" charset="-128"/>
              </a:rPr>
              <a:t>作業負担・疲労の軽減</a:t>
            </a:r>
          </a:p>
        </p:txBody>
      </p:sp>
      <p:sp>
        <p:nvSpPr>
          <p:cNvPr id="61" name="Text Box 9"/>
          <p:cNvSpPr txBox="1">
            <a:spLocks noChangeArrowheads="1"/>
          </p:cNvSpPr>
          <p:nvPr/>
        </p:nvSpPr>
        <p:spPr bwMode="auto">
          <a:xfrm>
            <a:off x="6255792" y="1905787"/>
            <a:ext cx="2771344" cy="954107"/>
          </a:xfrm>
          <a:prstGeom prst="rect">
            <a:avLst/>
          </a:prstGeom>
          <a:noFill/>
          <a:ln w="9525">
            <a:noFill/>
            <a:miter lim="800000"/>
            <a:headEnd/>
            <a:tailEnd/>
          </a:ln>
        </p:spPr>
        <p:txBody>
          <a:bodyPr wrap="square">
            <a:prstTxWarp prst="textNoShape">
              <a:avLst/>
            </a:prstTxWarp>
            <a:spAutoFit/>
          </a:bodyPr>
          <a:lstStyle/>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長時間・負担を感じるような</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姿勢での作業環境における</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負担・疲労の評価と</a:t>
            </a:r>
            <a:endParaRPr lang="en-US" altLang="ja-JP" sz="1400" dirty="0">
              <a:solidFill>
                <a:srgbClr val="003300"/>
              </a:solidFill>
              <a:latin typeface="UD デジタル 教科書体 NK-B" panose="02020700000000000000" pitchFamily="18" charset="-128"/>
              <a:ea typeface="UD デジタル 教科書体 NK-B" panose="02020700000000000000" pitchFamily="18" charset="-128"/>
            </a:endParaRPr>
          </a:p>
          <a:p>
            <a:pPr algn="ctr"/>
            <a:r>
              <a:rPr lang="ja-JP" altLang="en-US" sz="1400" dirty="0">
                <a:solidFill>
                  <a:srgbClr val="003300"/>
                </a:solidFill>
                <a:latin typeface="UD デジタル 教科書体 NK-B" panose="02020700000000000000" pitchFamily="18" charset="-128"/>
                <a:ea typeface="UD デジタル 教科書体 NK-B" panose="02020700000000000000" pitchFamily="18" charset="-128"/>
              </a:rPr>
              <a:t>改善方法の検討</a:t>
            </a:r>
          </a:p>
        </p:txBody>
      </p:sp>
    </p:spTree>
    <p:extLst>
      <p:ext uri="{BB962C8B-B14F-4D97-AF65-F5344CB8AC3E}">
        <p14:creationId xmlns:p14="http://schemas.microsoft.com/office/powerpoint/2010/main" val="2747817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1645826511"/>
              </p:ext>
            </p:extLst>
          </p:nvPr>
        </p:nvGraphicFramePr>
        <p:xfrm>
          <a:off x="251521" y="1052736"/>
          <a:ext cx="8568951" cy="5026132"/>
        </p:xfrm>
        <a:graphic>
          <a:graphicData uri="http://schemas.openxmlformats.org/drawingml/2006/table">
            <a:tbl>
              <a:tblPr firstRow="1" bandRow="1"/>
              <a:tblGrid>
                <a:gridCol w="1912382">
                  <a:extLst>
                    <a:ext uri="{9D8B030D-6E8A-4147-A177-3AD203B41FA5}">
                      <a16:colId xmlns:a16="http://schemas.microsoft.com/office/drawing/2014/main" val="41524906"/>
                    </a:ext>
                  </a:extLst>
                </a:gridCol>
                <a:gridCol w="2114136">
                  <a:extLst>
                    <a:ext uri="{9D8B030D-6E8A-4147-A177-3AD203B41FA5}">
                      <a16:colId xmlns:a16="http://schemas.microsoft.com/office/drawing/2014/main" val="2483283372"/>
                    </a:ext>
                  </a:extLst>
                </a:gridCol>
                <a:gridCol w="1518097">
                  <a:extLst>
                    <a:ext uri="{9D8B030D-6E8A-4147-A177-3AD203B41FA5}">
                      <a16:colId xmlns:a16="http://schemas.microsoft.com/office/drawing/2014/main" val="3096281867"/>
                    </a:ext>
                  </a:extLst>
                </a:gridCol>
                <a:gridCol w="1512168">
                  <a:extLst>
                    <a:ext uri="{9D8B030D-6E8A-4147-A177-3AD203B41FA5}">
                      <a16:colId xmlns:a16="http://schemas.microsoft.com/office/drawing/2014/main" val="727405276"/>
                    </a:ext>
                  </a:extLst>
                </a:gridCol>
                <a:gridCol w="1512168">
                  <a:extLst>
                    <a:ext uri="{9D8B030D-6E8A-4147-A177-3AD203B41FA5}">
                      <a16:colId xmlns:a16="http://schemas.microsoft.com/office/drawing/2014/main" val="2666712648"/>
                    </a:ext>
                  </a:extLst>
                </a:gridCol>
              </a:tblGrid>
              <a:tr h="360040">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講座名</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教育研究分野</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准教授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助教</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391949729"/>
                  </a:ext>
                </a:extLst>
              </a:tr>
              <a:tr h="504056">
                <a:tc rowSpan="2">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ロボティクス・</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メカトロニクス</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知能ロボティクス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矢野　賢一</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加藤　典彦</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松井　博和</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extLst>
                  <a:ext uri="{0D108BD9-81ED-4DB2-BD59-A6C34878D82A}">
                    <a16:rowId xmlns:a16="http://schemas.microsoft.com/office/drawing/2014/main" val="3630334715"/>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人間支援システム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池浦　良淳</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早川　聡一郎</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229692467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機能創成プロセス</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36C09"/>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材料機能設計</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川上　博士</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尾崎　仁志</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366161910"/>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集積加工システム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高橋　裕</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中西　栄徳</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957424734"/>
                  </a:ext>
                </a:extLst>
              </a:tr>
              <a:tr h="491888">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ナノ加工計測</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中村　裕一</a:t>
                      </a:r>
                      <a:endParaRPr kumimoji="1" lang="en-US" altLang="ja-JP" sz="1500" b="1"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松井 正仁</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58370341"/>
                  </a:ext>
                </a:extLst>
              </a:tr>
              <a:tr h="361030">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機械物理学</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生体システム工学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稲葉　忠司</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吉川　高正</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馬場創太郎</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41043631"/>
                  </a:ext>
                </a:extLst>
              </a:tr>
              <a:tr h="2160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物理学</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鳥飼正志</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68556652"/>
                  </a:ext>
                </a:extLst>
              </a:tr>
              <a:tr h="2491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量子応用工学</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小竹　茂夫</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河村　貴宏</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6062219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環境エネルギー</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3CC33"/>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エネルギー環境工学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前田　太佳夫</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鎌田　泰成</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3712945979"/>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熱エネルギーシステム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廣田　真史</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丸山　直樹</a:t>
                      </a:r>
                      <a:endParaRPr kumimoji="1" lang="en-US" altLang="ja-JP"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西村　顕</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22947301"/>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流動制御</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辻本　公一</a:t>
                      </a:r>
                      <a:endParaRPr kumimoji="1" lang="en-US" altLang="ja-JP"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安藤　俊剛</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高橋 護</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4021310044"/>
                  </a:ext>
                </a:extLst>
              </a:tr>
            </a:tbl>
          </a:graphicData>
        </a:graphic>
      </p:graphicFrame>
    </p:spTree>
    <p:extLst>
      <p:ext uri="{BB962C8B-B14F-4D97-AF65-F5344CB8AC3E}">
        <p14:creationId xmlns:p14="http://schemas.microsoft.com/office/powerpoint/2010/main" val="170049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8"/>
          <p:cNvSpPr>
            <a:spLocks noChangeArrowheads="1"/>
          </p:cNvSpPr>
          <p:nvPr/>
        </p:nvSpPr>
        <p:spPr bwMode="auto">
          <a:xfrm>
            <a:off x="180000" y="1872000"/>
            <a:ext cx="8784000" cy="4824000"/>
          </a:xfrm>
          <a:prstGeom prst="rect">
            <a:avLst/>
          </a:prstGeom>
          <a:gradFill rotWithShape="1">
            <a:gsLst>
              <a:gs pos="0">
                <a:srgbClr val="C0C0C0"/>
              </a:gs>
              <a:gs pos="50000">
                <a:srgbClr val="FFFFFF"/>
              </a:gs>
              <a:gs pos="100000">
                <a:srgbClr val="C0C0C0"/>
              </a:gs>
            </a:gsLst>
            <a:lin ang="18900000" scaled="1"/>
          </a:gradFill>
          <a:ln w="1270">
            <a:solidFill>
              <a:srgbClr val="C0C0C0"/>
            </a:solidFill>
            <a:miter lim="800000"/>
            <a:headEnd/>
            <a:tailEnd/>
          </a:ln>
          <a:effectLst>
            <a:outerShdw blurRad="50800" dist="38100" dir="2700000" algn="tl" rotWithShape="0">
              <a:prstClr val="black">
                <a:alpha val="40000"/>
              </a:prstClr>
            </a:outerShdw>
          </a:effectLst>
        </p:spPr>
        <p:txBody>
          <a:bodyPr wrap="none" anchor="ctr"/>
          <a:lstStyle/>
          <a:p>
            <a:pPr eaLnBrk="1" hangingPunct="1"/>
            <a:endParaRPr lang="ja-JP" altLang="en-US"/>
          </a:p>
        </p:txBody>
      </p:sp>
      <p:pic>
        <p:nvPicPr>
          <p:cNvPr id="3075" name="Picture 13"/>
          <p:cNvPicPr preferRelativeResize="0">
            <a:picLocks noChangeAspect="1" noChangeArrowheads="1"/>
          </p:cNvPicPr>
          <p:nvPr/>
        </p:nvPicPr>
        <p:blipFill>
          <a:blip r:embed="rId3" cstate="print"/>
          <a:srcRect/>
          <a:stretch>
            <a:fillRect/>
          </a:stretch>
        </p:blipFill>
        <p:spPr bwMode="auto">
          <a:xfrm>
            <a:off x="6012000" y="4464000"/>
            <a:ext cx="2879725" cy="2162175"/>
          </a:xfrm>
          <a:prstGeom prst="rect">
            <a:avLst/>
          </a:prstGeom>
          <a:noFill/>
          <a:ln w="9525">
            <a:noFill/>
            <a:miter lim="800000"/>
            <a:headEnd/>
            <a:tailEnd/>
          </a:ln>
        </p:spPr>
      </p:pic>
      <p:sp>
        <p:nvSpPr>
          <p:cNvPr id="3076" name="Rectangle 20"/>
          <p:cNvSpPr>
            <a:spLocks noChangeArrowheads="1"/>
          </p:cNvSpPr>
          <p:nvPr/>
        </p:nvSpPr>
        <p:spPr bwMode="auto">
          <a:xfrm>
            <a:off x="6012000" y="4464000"/>
            <a:ext cx="2879725" cy="2162175"/>
          </a:xfrm>
          <a:prstGeom prst="rect">
            <a:avLst/>
          </a:prstGeom>
          <a:noFill/>
          <a:ln w="12700">
            <a:solidFill>
              <a:schemeClr val="tx1"/>
            </a:solidFill>
            <a:miter lim="800000"/>
            <a:headEnd/>
            <a:tailEnd/>
          </a:ln>
        </p:spPr>
        <p:txBody>
          <a:bodyPr wrap="none" anchor="ctr"/>
          <a:lstStyle/>
          <a:p>
            <a:pPr eaLnBrk="1" hangingPunct="1"/>
            <a:endParaRPr lang="ja-JP" altLang="en-US"/>
          </a:p>
        </p:txBody>
      </p:sp>
      <p:sp>
        <p:nvSpPr>
          <p:cNvPr id="3079" name="Text Box 5"/>
          <p:cNvSpPr txBox="1">
            <a:spLocks noChangeArrowheads="1"/>
          </p:cNvSpPr>
          <p:nvPr/>
        </p:nvSpPr>
        <p:spPr bwMode="auto">
          <a:xfrm>
            <a:off x="612778" y="1150939"/>
            <a:ext cx="7920000" cy="539751"/>
          </a:xfrm>
          <a:prstGeom prst="rect">
            <a:avLst/>
          </a:prstGeom>
          <a:solidFill>
            <a:schemeClr val="bg1"/>
          </a:solidFill>
          <a:ln w="25400">
            <a:solidFill>
              <a:srgbClr val="FF0000"/>
            </a:solidFill>
            <a:miter lim="800000"/>
            <a:headEnd/>
            <a:tailEnd/>
          </a:ln>
          <a:effectLst>
            <a:outerShdw blurRad="50800" dist="38100" dir="2700000" algn="tl" rotWithShape="0">
              <a:prstClr val="black">
                <a:alpha val="40000"/>
              </a:prstClr>
            </a:outerShdw>
          </a:effectLst>
        </p:spPr>
        <p:txBody>
          <a:bodyPr anchor="ctr"/>
          <a:lstStyle/>
          <a:p>
            <a:pPr algn="ctr" eaLnBrk="1" hangingPunct="1">
              <a:spcBef>
                <a:spcPct val="50000"/>
              </a:spcBef>
            </a:pPr>
            <a:r>
              <a:rPr lang="ja-JP" altLang="en-US" sz="2400" dirty="0">
                <a:latin typeface="ＭＳ Ｐゴシック" panose="020B0600070205080204" pitchFamily="50" charset="-128"/>
                <a:ea typeface="ＭＳ Ｐゴシック" panose="020B0600070205080204" pitchFamily="50" charset="-128"/>
              </a:rPr>
              <a:t>研究室の目標：　</a:t>
            </a:r>
            <a:r>
              <a:rPr lang="ja-JP" altLang="en-US" sz="2400" b="1" dirty="0">
                <a:solidFill>
                  <a:srgbClr val="3333CC"/>
                </a:solidFill>
                <a:latin typeface="ＭＳ Ｐゴシック" panose="020B0600070205080204" pitchFamily="50" charset="-128"/>
                <a:ea typeface="ＭＳ Ｐゴシック" panose="020B0600070205080204" pitchFamily="50" charset="-128"/>
              </a:rPr>
              <a:t>新加工法の考案と加工メカニズムの解明</a:t>
            </a:r>
          </a:p>
        </p:txBody>
      </p:sp>
      <p:sp>
        <p:nvSpPr>
          <p:cNvPr id="3080" name="AutoShape 18"/>
          <p:cNvSpPr>
            <a:spLocks noChangeArrowheads="1"/>
          </p:cNvSpPr>
          <p:nvPr/>
        </p:nvSpPr>
        <p:spPr bwMode="auto">
          <a:xfrm>
            <a:off x="358775" y="2051051"/>
            <a:ext cx="2159000" cy="539751"/>
          </a:xfrm>
          <a:prstGeom prst="roundRect">
            <a:avLst>
              <a:gd name="adj" fmla="val 16667"/>
            </a:avLst>
          </a:prstGeom>
          <a:gradFill rotWithShape="1">
            <a:gsLst>
              <a:gs pos="0">
                <a:srgbClr val="FFFFFF"/>
              </a:gs>
              <a:gs pos="100000">
                <a:srgbClr val="FFCCFF"/>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eaLnBrk="1" hangingPunct="1"/>
            <a:r>
              <a:rPr lang="ja-JP" altLang="en-US" sz="2400" dirty="0">
                <a:latin typeface="ＭＳ Ｐゴシック" panose="020B0600070205080204" pitchFamily="50" charset="-128"/>
                <a:ea typeface="ＭＳ Ｐゴシック" panose="020B0600070205080204" pitchFamily="50" charset="-128"/>
              </a:rPr>
              <a:t>スタッド溶接</a:t>
            </a:r>
          </a:p>
        </p:txBody>
      </p:sp>
      <p:sp>
        <p:nvSpPr>
          <p:cNvPr id="3081" name="Text Box 12"/>
          <p:cNvSpPr txBox="1">
            <a:spLocks noChangeArrowheads="1"/>
          </p:cNvSpPr>
          <p:nvPr/>
        </p:nvSpPr>
        <p:spPr bwMode="auto">
          <a:xfrm>
            <a:off x="7554915" y="2446338"/>
            <a:ext cx="539751" cy="360363"/>
          </a:xfrm>
          <a:prstGeom prst="rect">
            <a:avLst/>
          </a:prstGeom>
          <a:solidFill>
            <a:schemeClr val="bg1"/>
          </a:solidFill>
          <a:ln w="9525">
            <a:noFill/>
            <a:miter lim="800000"/>
            <a:headEnd/>
            <a:tailEnd/>
          </a:ln>
        </p:spPr>
        <p:txBody>
          <a:bodyPr anchor="ctr"/>
          <a:lstStyle/>
          <a:p>
            <a:pPr algn="ctr" eaLnBrk="1" hangingPunct="1">
              <a:spcBef>
                <a:spcPct val="50000"/>
              </a:spcBef>
            </a:pPr>
            <a:r>
              <a:rPr lang="en-US" altLang="ja-JP" sz="2000" dirty="0"/>
              <a:t>Al</a:t>
            </a:r>
          </a:p>
        </p:txBody>
      </p:sp>
      <p:sp>
        <p:nvSpPr>
          <p:cNvPr id="3082" name="Text Box 14"/>
          <p:cNvSpPr txBox="1">
            <a:spLocks noChangeArrowheads="1"/>
          </p:cNvSpPr>
          <p:nvPr/>
        </p:nvSpPr>
        <p:spPr bwMode="auto">
          <a:xfrm>
            <a:off x="7554915" y="3525838"/>
            <a:ext cx="539751" cy="360363"/>
          </a:xfrm>
          <a:prstGeom prst="rect">
            <a:avLst/>
          </a:prstGeom>
          <a:solidFill>
            <a:schemeClr val="bg1"/>
          </a:solidFill>
          <a:ln w="9525">
            <a:noFill/>
            <a:miter lim="800000"/>
            <a:headEnd/>
            <a:tailEnd/>
          </a:ln>
        </p:spPr>
        <p:txBody>
          <a:bodyPr anchor="ctr"/>
          <a:lstStyle/>
          <a:p>
            <a:pPr algn="ctr" eaLnBrk="1" hangingPunct="1">
              <a:spcBef>
                <a:spcPct val="50000"/>
              </a:spcBef>
            </a:pPr>
            <a:r>
              <a:rPr lang="en-US" altLang="ja-JP" sz="2000"/>
              <a:t>Cu</a:t>
            </a:r>
          </a:p>
        </p:txBody>
      </p:sp>
      <p:sp>
        <p:nvSpPr>
          <p:cNvPr id="3083" name="AutoShape 26"/>
          <p:cNvSpPr>
            <a:spLocks noChangeArrowheads="1"/>
          </p:cNvSpPr>
          <p:nvPr/>
        </p:nvSpPr>
        <p:spPr bwMode="auto">
          <a:xfrm>
            <a:off x="358775" y="2698751"/>
            <a:ext cx="2159000" cy="539751"/>
          </a:xfrm>
          <a:prstGeom prst="roundRect">
            <a:avLst>
              <a:gd name="adj" fmla="val 16667"/>
            </a:avLst>
          </a:prstGeom>
          <a:gradFill rotWithShape="1">
            <a:gsLst>
              <a:gs pos="0">
                <a:srgbClr val="FFFFFF"/>
              </a:gs>
              <a:gs pos="100000">
                <a:srgbClr val="FFCCFF"/>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eaLnBrk="1" hangingPunct="1"/>
            <a:r>
              <a:rPr lang="ja-JP" altLang="en-US" sz="2400" dirty="0">
                <a:latin typeface="ＭＳ Ｐゴシック" panose="020B0600070205080204" pitchFamily="50" charset="-128"/>
                <a:ea typeface="ＭＳ Ｐゴシック" panose="020B0600070205080204" pitchFamily="50" charset="-128"/>
              </a:rPr>
              <a:t>抵抗溶接</a:t>
            </a:r>
          </a:p>
        </p:txBody>
      </p:sp>
      <p:sp>
        <p:nvSpPr>
          <p:cNvPr id="3084" name="AutoShape 27"/>
          <p:cNvSpPr>
            <a:spLocks noChangeArrowheads="1"/>
          </p:cNvSpPr>
          <p:nvPr/>
        </p:nvSpPr>
        <p:spPr bwMode="auto">
          <a:xfrm>
            <a:off x="358775" y="3346451"/>
            <a:ext cx="2159000" cy="539751"/>
          </a:xfrm>
          <a:prstGeom prst="roundRect">
            <a:avLst>
              <a:gd name="adj" fmla="val 16667"/>
            </a:avLst>
          </a:prstGeom>
          <a:gradFill rotWithShape="1">
            <a:gsLst>
              <a:gs pos="0">
                <a:srgbClr val="FFFFFF"/>
              </a:gs>
              <a:gs pos="100000">
                <a:srgbClr val="CCFFCC"/>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eaLnBrk="1" hangingPunct="1"/>
            <a:r>
              <a:rPr lang="ja-JP" altLang="en-US" sz="2400">
                <a:latin typeface="ＭＳ Ｐゴシック" panose="020B0600070205080204" pitchFamily="50" charset="-128"/>
                <a:ea typeface="ＭＳ Ｐゴシック" panose="020B0600070205080204" pitchFamily="50" charset="-128"/>
              </a:rPr>
              <a:t>拡散接合</a:t>
            </a:r>
          </a:p>
        </p:txBody>
      </p:sp>
      <p:sp>
        <p:nvSpPr>
          <p:cNvPr id="3085" name="AutoShape 28"/>
          <p:cNvSpPr>
            <a:spLocks noChangeArrowheads="1"/>
          </p:cNvSpPr>
          <p:nvPr/>
        </p:nvSpPr>
        <p:spPr bwMode="auto">
          <a:xfrm>
            <a:off x="358775" y="3994151"/>
            <a:ext cx="2159000" cy="539751"/>
          </a:xfrm>
          <a:prstGeom prst="roundRect">
            <a:avLst>
              <a:gd name="adj" fmla="val 16667"/>
            </a:avLst>
          </a:prstGeom>
          <a:gradFill rotWithShape="1">
            <a:gsLst>
              <a:gs pos="0">
                <a:srgbClr val="FFFFFF"/>
              </a:gs>
              <a:gs pos="100000">
                <a:srgbClr val="CCFFCC"/>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a:r>
              <a:rPr lang="ja-JP" altLang="en-US" sz="2400" dirty="0">
                <a:latin typeface="ＭＳ Ｐゴシック" panose="020B0600070205080204" pitchFamily="50" charset="-128"/>
                <a:ea typeface="ＭＳ Ｐゴシック" panose="020B0600070205080204" pitchFamily="50" charset="-128"/>
              </a:rPr>
              <a:t>固相接合</a:t>
            </a:r>
          </a:p>
        </p:txBody>
      </p:sp>
      <p:sp>
        <p:nvSpPr>
          <p:cNvPr id="3086" name="AutoShape 30"/>
          <p:cNvSpPr>
            <a:spLocks noChangeArrowheads="1"/>
          </p:cNvSpPr>
          <p:nvPr/>
        </p:nvSpPr>
        <p:spPr bwMode="auto">
          <a:xfrm>
            <a:off x="358775" y="4641851"/>
            <a:ext cx="2159000" cy="539751"/>
          </a:xfrm>
          <a:prstGeom prst="roundRect">
            <a:avLst>
              <a:gd name="adj" fmla="val 16667"/>
            </a:avLst>
          </a:prstGeom>
          <a:gradFill rotWithShape="1">
            <a:gsLst>
              <a:gs pos="0">
                <a:srgbClr val="FFFFFF"/>
              </a:gs>
              <a:gs pos="100000">
                <a:srgbClr val="CCFFCC"/>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a:r>
              <a:rPr lang="ja-JP" altLang="en-US" sz="2400" dirty="0">
                <a:latin typeface="ＭＳ Ｐゴシック" panose="020B0600070205080204" pitchFamily="50" charset="-128"/>
                <a:ea typeface="ＭＳ Ｐゴシック" panose="020B0600070205080204" pitchFamily="50" charset="-128"/>
              </a:rPr>
              <a:t>レーザ表面処理</a:t>
            </a:r>
          </a:p>
        </p:txBody>
      </p:sp>
      <p:sp>
        <p:nvSpPr>
          <p:cNvPr id="3087" name="AutoShape 31"/>
          <p:cNvSpPr>
            <a:spLocks noChangeArrowheads="1"/>
          </p:cNvSpPr>
          <p:nvPr/>
        </p:nvSpPr>
        <p:spPr bwMode="auto">
          <a:xfrm>
            <a:off x="358775" y="5289551"/>
            <a:ext cx="2159000" cy="539751"/>
          </a:xfrm>
          <a:prstGeom prst="roundRect">
            <a:avLst>
              <a:gd name="adj" fmla="val 16667"/>
            </a:avLst>
          </a:prstGeom>
          <a:gradFill rotWithShape="1">
            <a:gsLst>
              <a:gs pos="0">
                <a:srgbClr val="FFFFFF"/>
              </a:gs>
              <a:gs pos="100000">
                <a:srgbClr val="CCFFFF"/>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a:r>
              <a:rPr lang="ja-JP" altLang="en-US" sz="2400" dirty="0">
                <a:latin typeface="ＭＳ Ｐゴシック" panose="020B0600070205080204" pitchFamily="50" charset="-128"/>
                <a:ea typeface="ＭＳ Ｐゴシック" panose="020B0600070205080204" pitchFamily="50" charset="-128"/>
              </a:rPr>
              <a:t>レーザ溶接</a:t>
            </a:r>
          </a:p>
        </p:txBody>
      </p:sp>
      <p:sp>
        <p:nvSpPr>
          <p:cNvPr id="3088" name="AutoShape 32"/>
          <p:cNvSpPr>
            <a:spLocks noChangeArrowheads="1"/>
          </p:cNvSpPr>
          <p:nvPr/>
        </p:nvSpPr>
        <p:spPr bwMode="auto">
          <a:xfrm>
            <a:off x="358775" y="5937251"/>
            <a:ext cx="2159000" cy="539751"/>
          </a:xfrm>
          <a:prstGeom prst="roundRect">
            <a:avLst>
              <a:gd name="adj" fmla="val 16667"/>
            </a:avLst>
          </a:prstGeom>
          <a:gradFill rotWithShape="1">
            <a:gsLst>
              <a:gs pos="0">
                <a:srgbClr val="FFFFFF"/>
              </a:gs>
              <a:gs pos="100000">
                <a:srgbClr val="CCFFFF"/>
              </a:gs>
            </a:gsLst>
            <a:path path="shape">
              <a:fillToRect l="50000" t="50000" r="50000" b="50000"/>
            </a:path>
          </a:gradFill>
          <a:ln w="1270">
            <a:solidFill>
              <a:srgbClr val="C0C0C0"/>
            </a:solidFill>
            <a:round/>
            <a:headEnd/>
            <a:tailEnd/>
          </a:ln>
          <a:effectLst>
            <a:outerShdw blurRad="50800" dist="38100" dir="2700000" algn="tl" rotWithShape="0">
              <a:prstClr val="black">
                <a:alpha val="40000"/>
              </a:prstClr>
            </a:outerShdw>
          </a:effectLst>
        </p:spPr>
        <p:txBody>
          <a:bodyPr wrap="none" anchor="ctr"/>
          <a:lstStyle/>
          <a:p>
            <a:pPr algn="ctr"/>
            <a:r>
              <a:rPr lang="ja-JP" altLang="en-US" sz="2400" dirty="0">
                <a:latin typeface="ＭＳ Ｐゴシック" panose="020B0600070205080204" pitchFamily="50" charset="-128"/>
                <a:ea typeface="ＭＳ Ｐゴシック" panose="020B0600070205080204" pitchFamily="50" charset="-128"/>
              </a:rPr>
              <a:t>レーザ切断</a:t>
            </a:r>
          </a:p>
        </p:txBody>
      </p:sp>
      <p:sp>
        <p:nvSpPr>
          <p:cNvPr id="3089" name="Text Box 39"/>
          <p:cNvSpPr txBox="1">
            <a:spLocks noChangeArrowheads="1"/>
          </p:cNvSpPr>
          <p:nvPr/>
        </p:nvSpPr>
        <p:spPr bwMode="auto">
          <a:xfrm>
            <a:off x="2590800" y="2051051"/>
            <a:ext cx="4318000" cy="539751"/>
          </a:xfrm>
          <a:prstGeom prst="rect">
            <a:avLst/>
          </a:prstGeom>
          <a:noFill/>
          <a:ln w="9525">
            <a:noFill/>
            <a:miter lim="800000"/>
            <a:headEnd/>
            <a:tailEnd/>
          </a:ln>
        </p:spPr>
        <p:txBody>
          <a:bodyPr anchor="ctr"/>
          <a:lstStyle/>
          <a:p>
            <a:r>
              <a:rPr lang="ja-JP" altLang="en-US" dirty="0">
                <a:latin typeface="ＭＳ Ｐゴシック" panose="020B0600070205080204" pitchFamily="50" charset="-128"/>
                <a:ea typeface="ＭＳ Ｐゴシック" panose="020B0600070205080204" pitchFamily="50" charset="-128"/>
              </a:rPr>
              <a:t>大径鋼スタッドの横向アークスタッド溶接</a:t>
            </a:r>
          </a:p>
        </p:txBody>
      </p:sp>
      <p:sp>
        <p:nvSpPr>
          <p:cNvPr id="3090" name="Text Box 42"/>
          <p:cNvSpPr txBox="1">
            <a:spLocks noChangeArrowheads="1"/>
          </p:cNvSpPr>
          <p:nvPr/>
        </p:nvSpPr>
        <p:spPr bwMode="auto">
          <a:xfrm>
            <a:off x="2590800" y="2698751"/>
            <a:ext cx="4318000" cy="539751"/>
          </a:xfrm>
          <a:prstGeom prst="rect">
            <a:avLst/>
          </a:prstGeom>
          <a:noFill/>
          <a:ln w="9525">
            <a:noFill/>
            <a:miter lim="800000"/>
            <a:headEnd/>
            <a:tailEnd/>
          </a:ln>
        </p:spPr>
        <p:txBody>
          <a:bodyPr anchor="ctr"/>
          <a:lstStyle/>
          <a:p>
            <a:r>
              <a:rPr lang="ja-JP" altLang="en-US" dirty="0">
                <a:latin typeface="ＭＳ Ｐゴシック" panose="020B0600070205080204" pitchFamily="50" charset="-128"/>
                <a:ea typeface="ＭＳ Ｐゴシック" panose="020B0600070205080204" pitchFamily="50" charset="-128"/>
              </a:rPr>
              <a:t>パイプと板の抵抗溶接</a:t>
            </a:r>
          </a:p>
        </p:txBody>
      </p:sp>
      <p:sp>
        <p:nvSpPr>
          <p:cNvPr id="3091" name="Text Box 43"/>
          <p:cNvSpPr txBox="1">
            <a:spLocks noChangeArrowheads="1"/>
          </p:cNvSpPr>
          <p:nvPr/>
        </p:nvSpPr>
        <p:spPr bwMode="auto">
          <a:xfrm>
            <a:off x="2590800" y="3346451"/>
            <a:ext cx="4318000" cy="539751"/>
          </a:xfrm>
          <a:prstGeom prst="rect">
            <a:avLst/>
          </a:prstGeom>
          <a:noFill/>
          <a:ln w="9525">
            <a:noFill/>
            <a:miter lim="800000"/>
            <a:headEnd/>
            <a:tailEnd/>
          </a:ln>
        </p:spPr>
        <p:txBody>
          <a:bodyPr anchor="ctr"/>
          <a:lstStyle/>
          <a:p>
            <a:r>
              <a:rPr lang="ja-JP" altLang="en-US" dirty="0">
                <a:latin typeface="ＭＳ Ｐゴシック" panose="020B0600070205080204" pitchFamily="50" charset="-128"/>
                <a:ea typeface="ＭＳ Ｐゴシック" panose="020B0600070205080204" pitchFamily="50" charset="-128"/>
              </a:rPr>
              <a:t>銅インサートによるアルミニウムの接合</a:t>
            </a:r>
          </a:p>
        </p:txBody>
      </p:sp>
      <p:sp>
        <p:nvSpPr>
          <p:cNvPr id="3092" name="Text Box 44"/>
          <p:cNvSpPr txBox="1">
            <a:spLocks noChangeArrowheads="1"/>
          </p:cNvSpPr>
          <p:nvPr/>
        </p:nvSpPr>
        <p:spPr bwMode="auto">
          <a:xfrm>
            <a:off x="2590800" y="3994151"/>
            <a:ext cx="4318000" cy="539751"/>
          </a:xfrm>
          <a:prstGeom prst="rect">
            <a:avLst/>
          </a:prstGeom>
          <a:noFill/>
          <a:ln w="9525">
            <a:noFill/>
            <a:miter lim="800000"/>
            <a:headEnd/>
            <a:tailEnd/>
          </a:ln>
        </p:spPr>
        <p:txBody>
          <a:bodyPr anchor="ctr"/>
          <a:lstStyle/>
          <a:p>
            <a:r>
              <a:rPr lang="ja-JP" altLang="en-US" dirty="0">
                <a:latin typeface="ＭＳ Ｐゴシック" panose="020B0600070205080204" pitchFamily="50" charset="-128"/>
                <a:ea typeface="ＭＳ Ｐゴシック" panose="020B0600070205080204" pitchFamily="50" charset="-128"/>
              </a:rPr>
              <a:t>アルミニウム板の回転ツール点接合</a:t>
            </a:r>
          </a:p>
        </p:txBody>
      </p:sp>
      <p:sp>
        <p:nvSpPr>
          <p:cNvPr id="3093" name="Text Box 45"/>
          <p:cNvSpPr txBox="1">
            <a:spLocks noChangeArrowheads="1"/>
          </p:cNvSpPr>
          <p:nvPr/>
        </p:nvSpPr>
        <p:spPr bwMode="auto">
          <a:xfrm>
            <a:off x="2590800" y="4641851"/>
            <a:ext cx="4318000" cy="539751"/>
          </a:xfrm>
          <a:prstGeom prst="rect">
            <a:avLst/>
          </a:prstGeom>
          <a:noFill/>
          <a:ln w="9525">
            <a:noFill/>
            <a:miter lim="800000"/>
            <a:headEnd/>
            <a:tailEnd/>
          </a:ln>
        </p:spPr>
        <p:txBody>
          <a:bodyPr anchor="ctr"/>
          <a:lstStyle/>
          <a:p>
            <a:r>
              <a:rPr lang="ja-JP" altLang="en-US" dirty="0">
                <a:latin typeface="ＭＳ Ｐゴシック" panose="020B0600070205080204" pitchFamily="50" charset="-128"/>
                <a:ea typeface="ＭＳ Ｐゴシック" panose="020B0600070205080204" pitchFamily="50" charset="-128"/>
              </a:rPr>
              <a:t>炭素粉末のレーザ溶融焼入れ</a:t>
            </a:r>
          </a:p>
        </p:txBody>
      </p:sp>
      <p:sp>
        <p:nvSpPr>
          <p:cNvPr id="3094" name="Text Box 46"/>
          <p:cNvSpPr txBox="1">
            <a:spLocks noChangeArrowheads="1"/>
          </p:cNvSpPr>
          <p:nvPr/>
        </p:nvSpPr>
        <p:spPr bwMode="auto">
          <a:xfrm>
            <a:off x="2590800" y="5289551"/>
            <a:ext cx="4318000" cy="539751"/>
          </a:xfrm>
          <a:prstGeom prst="rect">
            <a:avLst/>
          </a:prstGeom>
          <a:noFill/>
          <a:ln w="9525">
            <a:noFill/>
            <a:miter lim="800000"/>
            <a:headEnd/>
            <a:tailEnd/>
          </a:ln>
        </p:spPr>
        <p:txBody>
          <a:bodyPr anchor="ctr"/>
          <a:lstStyle/>
          <a:p>
            <a:r>
              <a:rPr lang="ja-JP" altLang="en-US" dirty="0">
                <a:latin typeface="ＭＳ Ｐゴシック" panose="020B0600070205080204" pitchFamily="50" charset="-128"/>
                <a:ea typeface="ＭＳ Ｐゴシック" panose="020B0600070205080204" pitchFamily="50" charset="-128"/>
              </a:rPr>
              <a:t>鋼－マグネシウム異材溶接</a:t>
            </a:r>
          </a:p>
        </p:txBody>
      </p:sp>
      <p:sp>
        <p:nvSpPr>
          <p:cNvPr id="3095" name="Text Box 47"/>
          <p:cNvSpPr txBox="1">
            <a:spLocks noChangeArrowheads="1"/>
          </p:cNvSpPr>
          <p:nvPr/>
        </p:nvSpPr>
        <p:spPr bwMode="auto">
          <a:xfrm>
            <a:off x="2590800" y="5937251"/>
            <a:ext cx="4318000" cy="539751"/>
          </a:xfrm>
          <a:prstGeom prst="rect">
            <a:avLst/>
          </a:prstGeom>
          <a:noFill/>
          <a:ln w="9525">
            <a:noFill/>
            <a:miter lim="800000"/>
            <a:headEnd/>
            <a:tailEnd/>
          </a:ln>
        </p:spPr>
        <p:txBody>
          <a:bodyPr anchor="ctr"/>
          <a:lstStyle/>
          <a:p>
            <a:pPr eaLnBrk="1" hangingPunct="1"/>
            <a:r>
              <a:rPr lang="ja-JP" altLang="en-US" dirty="0">
                <a:latin typeface="ＭＳ Ｐゴシック" panose="020B0600070205080204" pitchFamily="50" charset="-128"/>
                <a:ea typeface="ＭＳ Ｐゴシック" panose="020B0600070205080204" pitchFamily="50" charset="-128"/>
              </a:rPr>
              <a:t>レーザ切断現象の検討</a:t>
            </a:r>
          </a:p>
        </p:txBody>
      </p:sp>
      <p:sp>
        <p:nvSpPr>
          <p:cNvPr id="3096" name="Rectangle 8"/>
          <p:cNvSpPr>
            <a:spLocks noChangeArrowheads="1"/>
          </p:cNvSpPr>
          <p:nvPr/>
        </p:nvSpPr>
        <p:spPr bwMode="auto">
          <a:xfrm>
            <a:off x="3" y="898525"/>
            <a:ext cx="9140825" cy="90488"/>
          </a:xfrm>
          <a:prstGeom prst="rect">
            <a:avLst/>
          </a:prstGeom>
          <a:gradFill rotWithShape="0">
            <a:gsLst>
              <a:gs pos="0">
                <a:srgbClr val="0101FF"/>
              </a:gs>
              <a:gs pos="100000">
                <a:srgbClr val="FFFFFF"/>
              </a:gs>
            </a:gsLst>
            <a:lin ang="0" scaled="1"/>
          </a:gradFill>
          <a:ln w="9525">
            <a:noFill/>
            <a:miter lim="800000"/>
            <a:headEnd/>
            <a:tailEnd/>
          </a:ln>
        </p:spPr>
        <p:txBody>
          <a:bodyPr wrap="none" anchor="ctr"/>
          <a:lstStyle/>
          <a:p>
            <a:endParaRPr kumimoji="0" lang="ja-JP" altLang="en-US" b="1"/>
          </a:p>
        </p:txBody>
      </p:sp>
      <p:sp>
        <p:nvSpPr>
          <p:cNvPr id="3097" name="Text Box 54"/>
          <p:cNvSpPr txBox="1">
            <a:spLocks noChangeArrowheads="1"/>
          </p:cNvSpPr>
          <p:nvPr/>
        </p:nvSpPr>
        <p:spPr bwMode="auto">
          <a:xfrm>
            <a:off x="252415" y="108000"/>
            <a:ext cx="8640000" cy="719137"/>
          </a:xfrm>
          <a:prstGeom prst="rect">
            <a:avLst/>
          </a:prstGeom>
          <a:noFill/>
          <a:ln w="9525">
            <a:noFill/>
            <a:miter lim="800000"/>
            <a:headEnd/>
            <a:tailEnd/>
          </a:ln>
        </p:spPr>
        <p:txBody>
          <a:bodyPr anchor="ctr"/>
          <a:lstStyle/>
          <a:p>
            <a:pPr eaLnBrk="1" hangingPunct="1"/>
            <a:r>
              <a:rPr lang="ja-JP" altLang="en-US" sz="4000" dirty="0">
                <a:solidFill>
                  <a:srgbClr val="3333CC"/>
                </a:solidFill>
                <a:latin typeface="ＭＳ Ｐゴシック" panose="020B0600070205080204" pitchFamily="50" charset="-128"/>
                <a:ea typeface="ＭＳ Ｐゴシック" panose="020B0600070205080204" pitchFamily="50" charset="-128"/>
              </a:rPr>
              <a:t>材料機能設計研究室</a:t>
            </a:r>
          </a:p>
        </p:txBody>
      </p:sp>
      <p:pic>
        <p:nvPicPr>
          <p:cNvPr id="3099" name="Picture 61"/>
          <p:cNvPicPr>
            <a:picLocks noChangeAspect="1" noChangeArrowheads="1"/>
          </p:cNvPicPr>
          <p:nvPr/>
        </p:nvPicPr>
        <p:blipFill>
          <a:blip r:embed="rId4" cstate="print"/>
          <a:srcRect/>
          <a:stretch>
            <a:fillRect/>
          </a:stretch>
        </p:blipFill>
        <p:spPr bwMode="auto">
          <a:xfrm>
            <a:off x="8280000" y="107953"/>
            <a:ext cx="769939" cy="898525"/>
          </a:xfrm>
          <a:prstGeom prst="rect">
            <a:avLst/>
          </a:prstGeom>
          <a:noFill/>
          <a:ln w="25400" algn="ctr">
            <a:noFill/>
            <a:miter lim="800000"/>
            <a:headEnd/>
            <a:tailEnd type="none" w="med" len="lg"/>
          </a:ln>
        </p:spPr>
      </p:pic>
      <p:sp>
        <p:nvSpPr>
          <p:cNvPr id="3100" name="Line 62"/>
          <p:cNvSpPr>
            <a:spLocks noChangeShapeType="1"/>
          </p:cNvSpPr>
          <p:nvPr/>
        </p:nvSpPr>
        <p:spPr bwMode="auto">
          <a:xfrm flipV="1">
            <a:off x="5076000" y="6264000"/>
            <a:ext cx="720000" cy="0"/>
          </a:xfrm>
          <a:prstGeom prst="line">
            <a:avLst/>
          </a:prstGeom>
          <a:noFill/>
          <a:ln w="50800">
            <a:solidFill>
              <a:srgbClr val="FF0000"/>
            </a:solidFill>
            <a:round/>
            <a:headEnd/>
            <a:tailEnd type="triangle" w="med" len="lg"/>
          </a:ln>
        </p:spPr>
        <p:txBody>
          <a:bodyPr/>
          <a:lstStyle/>
          <a:p>
            <a:endParaRPr lang="ja-JP" altLang="en-US"/>
          </a:p>
        </p:txBody>
      </p:sp>
      <p:sp>
        <p:nvSpPr>
          <p:cNvPr id="3101" name="Text Box 39"/>
          <p:cNvSpPr txBox="1">
            <a:spLocks noChangeArrowheads="1"/>
          </p:cNvSpPr>
          <p:nvPr/>
        </p:nvSpPr>
        <p:spPr bwMode="auto">
          <a:xfrm>
            <a:off x="5400000" y="108000"/>
            <a:ext cx="2159000" cy="719137"/>
          </a:xfrm>
          <a:prstGeom prst="rect">
            <a:avLst/>
          </a:prstGeom>
          <a:noFill/>
          <a:ln w="9525">
            <a:noFill/>
            <a:miter lim="800000"/>
            <a:headEnd/>
            <a:tailEnd/>
          </a:ln>
        </p:spPr>
        <p:txBody>
          <a:bodyPr anchor="ctr"/>
          <a:lstStyle/>
          <a:p>
            <a:pPr eaLnBrk="1" hangingPunct="1"/>
            <a:r>
              <a:rPr lang="ja-JP" altLang="en-US" b="1" dirty="0">
                <a:solidFill>
                  <a:srgbClr val="3333CC"/>
                </a:solidFill>
                <a:latin typeface="ＭＳ ゴシック" pitchFamily="49" charset="-128"/>
                <a:ea typeface="ＭＳ ゴシック" pitchFamily="49" charset="-128"/>
              </a:rPr>
              <a:t>准教授：川上 博士</a:t>
            </a:r>
          </a:p>
          <a:p>
            <a:pPr eaLnBrk="1" hangingPunct="1"/>
            <a:r>
              <a:rPr lang="ja-JP" altLang="en-US" b="1" dirty="0">
                <a:solidFill>
                  <a:srgbClr val="3333CC"/>
                </a:solidFill>
                <a:latin typeface="ＭＳ ゴシック" pitchFamily="49" charset="-128"/>
                <a:ea typeface="ＭＳ ゴシック" pitchFamily="49" charset="-128"/>
              </a:rPr>
              <a:t>助　教：尾崎 仁志</a:t>
            </a:r>
          </a:p>
        </p:txBody>
      </p:sp>
      <p:pic>
        <p:nvPicPr>
          <p:cNvPr id="30" name="図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0000" y="2052000"/>
            <a:ext cx="1866900" cy="1866900"/>
          </a:xfrm>
          <a:prstGeom prst="rect">
            <a:avLst/>
          </a:prstGeom>
          <a:effectLst>
            <a:outerShdw blurRad="50800" dist="38100" dir="2700000" algn="tl" rotWithShape="0">
              <a:prstClr val="black">
                <a:alpha val="40000"/>
              </a:prstClr>
            </a:outerShdw>
          </a:effectLst>
        </p:spPr>
      </p:pic>
      <p:sp>
        <p:nvSpPr>
          <p:cNvPr id="31" name="Rectangle 21"/>
          <p:cNvSpPr>
            <a:spLocks noChangeArrowheads="1"/>
          </p:cNvSpPr>
          <p:nvPr/>
        </p:nvSpPr>
        <p:spPr bwMode="auto">
          <a:xfrm>
            <a:off x="6840000" y="2052000"/>
            <a:ext cx="1868400" cy="1868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32" name="Line 62"/>
          <p:cNvSpPr>
            <a:spLocks noChangeShapeType="1"/>
          </p:cNvSpPr>
          <p:nvPr/>
        </p:nvSpPr>
        <p:spPr bwMode="auto">
          <a:xfrm flipV="1">
            <a:off x="5040000" y="2988000"/>
            <a:ext cx="1620000" cy="0"/>
          </a:xfrm>
          <a:prstGeom prst="line">
            <a:avLst/>
          </a:prstGeom>
          <a:noFill/>
          <a:ln w="50800">
            <a:solidFill>
              <a:srgbClr val="FF0000"/>
            </a:solidFill>
            <a:round/>
            <a:headEnd/>
            <a:tailEnd type="triangle" w="med" len="lg"/>
          </a:ln>
          <a:extLst>
            <a:ext uri="{909E8E84-426E-40DD-AFC4-6F175D3DCCD1}">
              <a14:hiddenFill xmlns:a14="http://schemas.microsoft.com/office/drawing/2010/main">
                <a:noFill/>
              </a14:hiddenFill>
            </a:ext>
          </a:extLst>
        </p:spPr>
        <p:txBody>
          <a:bodyPr/>
          <a:lstStyle/>
          <a:p>
            <a:endParaRPr lang="ja-JP" altLang="en-US"/>
          </a:p>
        </p:txBody>
      </p:sp>
      <p:sp>
        <p:nvSpPr>
          <p:cNvPr id="2" name="テキスト ボックス 1"/>
          <p:cNvSpPr txBox="1"/>
          <p:nvPr/>
        </p:nvSpPr>
        <p:spPr>
          <a:xfrm>
            <a:off x="7368531" y="2052000"/>
            <a:ext cx="809837" cy="369332"/>
          </a:xfrm>
          <a:prstGeom prst="rect">
            <a:avLst/>
          </a:prstGeom>
          <a:noFill/>
        </p:spPr>
        <p:txBody>
          <a:bodyPr wrap="none" rtlCol="0" anchor="ctr" anchorCtr="0">
            <a:spAutoFit/>
          </a:bodyPr>
          <a:lstStyle/>
          <a:p>
            <a:pPr algn="ctr"/>
            <a:r>
              <a:rPr kumimoji="1" lang="ja-JP" altLang="en-US" dirty="0">
                <a:solidFill>
                  <a:schemeClr val="bg1"/>
                </a:solidFill>
                <a:latin typeface="ＭＳ Ｐゴシック" panose="020B0600070205080204" pitchFamily="50" charset="-128"/>
                <a:ea typeface="ＭＳ Ｐゴシック" panose="020B0600070205080204" pitchFamily="50" charset="-128"/>
              </a:rPr>
              <a:t>パイプ</a:t>
            </a:r>
          </a:p>
        </p:txBody>
      </p:sp>
      <p:sp>
        <p:nvSpPr>
          <p:cNvPr id="34" name="テキスト ボックス 33"/>
          <p:cNvSpPr txBox="1"/>
          <p:nvPr/>
        </p:nvSpPr>
        <p:spPr>
          <a:xfrm>
            <a:off x="7565700" y="3312000"/>
            <a:ext cx="415498" cy="369332"/>
          </a:xfrm>
          <a:prstGeom prst="rect">
            <a:avLst/>
          </a:prstGeom>
          <a:noFill/>
        </p:spPr>
        <p:txBody>
          <a:bodyPr wrap="none" rtlCol="0" anchor="ctr" anchorCtr="0">
            <a:spAutoFit/>
          </a:bodyPr>
          <a:lstStyle/>
          <a:p>
            <a:pPr algn="ctr"/>
            <a:r>
              <a:rPr kumimoji="1" lang="ja-JP" altLang="en-US" dirty="0">
                <a:solidFill>
                  <a:schemeClr val="bg1"/>
                </a:solidFill>
                <a:latin typeface="ＭＳ Ｐゴシック" panose="020B0600070205080204" pitchFamily="50" charset="-128"/>
                <a:ea typeface="ＭＳ Ｐゴシック" panose="020B0600070205080204" pitchFamily="50" charset="-128"/>
              </a:rPr>
              <a:t>板</a:t>
            </a:r>
          </a:p>
        </p:txBody>
      </p:sp>
    </p:spTree>
    <p:extLst>
      <p:ext uri="{BB962C8B-B14F-4D97-AF65-F5344CB8AC3E}">
        <p14:creationId xmlns:p14="http://schemas.microsoft.com/office/powerpoint/2010/main" val="250643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正方形/長方形 32"/>
          <p:cNvSpPr/>
          <p:nvPr/>
        </p:nvSpPr>
        <p:spPr>
          <a:xfrm>
            <a:off x="6171622" y="2709859"/>
            <a:ext cx="2936883" cy="359940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32" name="正方形/長方形 31"/>
          <p:cNvSpPr/>
          <p:nvPr/>
        </p:nvSpPr>
        <p:spPr>
          <a:xfrm>
            <a:off x="3167246" y="2708922"/>
            <a:ext cx="2936883" cy="359940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27" name="正方形/長方形 26"/>
          <p:cNvSpPr/>
          <p:nvPr/>
        </p:nvSpPr>
        <p:spPr>
          <a:xfrm>
            <a:off x="122106" y="2735775"/>
            <a:ext cx="2936883" cy="3599407"/>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5" name="Text Box 4"/>
          <p:cNvSpPr txBox="1">
            <a:spLocks noChangeArrowheads="1"/>
          </p:cNvSpPr>
          <p:nvPr/>
        </p:nvSpPr>
        <p:spPr bwMode="auto">
          <a:xfrm>
            <a:off x="1413610" y="202397"/>
            <a:ext cx="6139231" cy="584775"/>
          </a:xfrm>
          <a:prstGeom prst="rect">
            <a:avLst/>
          </a:prstGeom>
          <a:solidFill>
            <a:srgbClr val="002060"/>
          </a:solidFill>
          <a:ln w="38100" cmpd="dbl">
            <a:solidFill>
              <a:srgbClr val="FF0000"/>
            </a:solidFill>
            <a:miter lim="800000"/>
            <a:headEnd/>
            <a:tailEnd/>
          </a:ln>
          <a:effectLst/>
          <a:extLst/>
        </p:spPr>
        <p:txBody>
          <a:bodyPr wrap="square">
            <a:spAutoFit/>
          </a:bodyPr>
          <a:lstStyle/>
          <a:p>
            <a:pPr algn="ctr"/>
            <a:r>
              <a:rPr lang="ja-JP" altLang="en-US" sz="3200" b="1" dirty="0">
                <a:solidFill>
                  <a:schemeClr val="bg1"/>
                </a:solidFill>
                <a:latin typeface="メイリオ" panose="020B0604030504040204" pitchFamily="50" charset="-128"/>
                <a:ea typeface="メイリオ" panose="020B0604030504040204" pitchFamily="50" charset="-128"/>
              </a:rPr>
              <a:t>集積加工システム研究室</a:t>
            </a:r>
          </a:p>
        </p:txBody>
      </p:sp>
      <p:sp>
        <p:nvSpPr>
          <p:cNvPr id="6" name="Text Box 5"/>
          <p:cNvSpPr txBox="1">
            <a:spLocks noChangeArrowheads="1"/>
          </p:cNvSpPr>
          <p:nvPr/>
        </p:nvSpPr>
        <p:spPr bwMode="auto">
          <a:xfrm>
            <a:off x="1184885" y="956460"/>
            <a:ext cx="6596678" cy="400110"/>
          </a:xfrm>
          <a:prstGeom prst="rect">
            <a:avLst/>
          </a:prstGeom>
          <a:solidFill>
            <a:srgbClr val="FFFFFF"/>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sz="2000" dirty="0">
                <a:latin typeface="メイリオ" panose="020B0604030504040204" pitchFamily="50" charset="-128"/>
                <a:ea typeface="メイリオ" panose="020B0604030504040204" pitchFamily="50" charset="-128"/>
              </a:rPr>
              <a:t>教授：高橋裕　准教授：中西栄徳　技術職員：中川浩希</a:t>
            </a:r>
          </a:p>
        </p:txBody>
      </p:sp>
      <p:sp>
        <p:nvSpPr>
          <p:cNvPr id="11" name="Text Box 10"/>
          <p:cNvSpPr txBox="1">
            <a:spLocks noChangeArrowheads="1"/>
          </p:cNvSpPr>
          <p:nvPr/>
        </p:nvSpPr>
        <p:spPr bwMode="auto">
          <a:xfrm>
            <a:off x="231429" y="1484787"/>
            <a:ext cx="878205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ja-JP" altLang="en-US" sz="2800" dirty="0">
                <a:latin typeface="メイリオ" panose="020B0604030504040204" pitchFamily="50" charset="-128"/>
                <a:ea typeface="メイリオ" panose="020B0604030504040204" pitchFamily="50" charset="-128"/>
              </a:rPr>
              <a:t>新規素材の製造方法および新しい加工方法の開発に</a:t>
            </a:r>
            <a:endParaRPr lang="en-US" altLang="ja-JP" sz="2800" dirty="0">
              <a:latin typeface="メイリオ" panose="020B0604030504040204" pitchFamily="50" charset="-128"/>
              <a:ea typeface="メイリオ" panose="020B0604030504040204" pitchFamily="50" charset="-128"/>
            </a:endParaRPr>
          </a:p>
          <a:p>
            <a:pPr algn="ctr"/>
            <a:r>
              <a:rPr lang="ja-JP" altLang="en-US" sz="2800" dirty="0">
                <a:latin typeface="メイリオ" panose="020B0604030504040204" pitchFamily="50" charset="-128"/>
                <a:ea typeface="メイリオ" panose="020B0604030504040204" pitchFamily="50" charset="-128"/>
              </a:rPr>
              <a:t>取り組んでします。</a:t>
            </a:r>
          </a:p>
        </p:txBody>
      </p:sp>
      <p:pic>
        <p:nvPicPr>
          <p:cNvPr id="9243" name="図 2" descr="http://images.suite101.com/799781_com_c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31" y="3020907"/>
            <a:ext cx="2520280" cy="249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テキスト ボックス 25"/>
          <p:cNvSpPr txBox="1"/>
          <p:nvPr/>
        </p:nvSpPr>
        <p:spPr>
          <a:xfrm>
            <a:off x="259947" y="5627294"/>
            <a:ext cx="2753564" cy="707886"/>
          </a:xfrm>
          <a:prstGeom prst="rect">
            <a:avLst/>
          </a:prstGeom>
          <a:noFill/>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フラーレン</a:t>
            </a:r>
            <a:r>
              <a:rPr lang="en-US" altLang="ja-JP" sz="2000" dirty="0">
                <a:latin typeface="メイリオ" panose="020B0604030504040204" pitchFamily="50" charset="-128"/>
                <a:ea typeface="メイリオ" panose="020B0604030504040204" pitchFamily="50" charset="-128"/>
              </a:rPr>
              <a:t>C</a:t>
            </a:r>
            <a:r>
              <a:rPr lang="en-US" altLang="ja-JP" sz="1600" dirty="0">
                <a:latin typeface="メイリオ" panose="020B0604030504040204" pitchFamily="50" charset="-128"/>
                <a:ea typeface="メイリオ" panose="020B0604030504040204" pitchFamily="50" charset="-128"/>
              </a:rPr>
              <a:t>60</a:t>
            </a:r>
            <a:r>
              <a:rPr lang="ja-JP" altLang="en-US" sz="2000" dirty="0">
                <a:latin typeface="メイリオ" panose="020B0604030504040204" pitchFamily="50" charset="-128"/>
                <a:ea typeface="メイリオ" panose="020B0604030504040204" pitchFamily="50" charset="-128"/>
              </a:rPr>
              <a:t>にもっと機能を持たせよう！</a:t>
            </a:r>
            <a:endParaRPr lang="ja-JP" altLang="en-US" sz="1600" dirty="0">
              <a:latin typeface="メイリオ" panose="020B0604030504040204" pitchFamily="50" charset="-128"/>
              <a:ea typeface="メイリオ" panose="020B0604030504040204" pitchFamily="50" charset="-128"/>
            </a:endParaRPr>
          </a:p>
        </p:txBody>
      </p:sp>
      <p:sp>
        <p:nvSpPr>
          <p:cNvPr id="29" name="テキスト ボックス 28"/>
          <p:cNvSpPr txBox="1"/>
          <p:nvPr/>
        </p:nvSpPr>
        <p:spPr>
          <a:xfrm>
            <a:off x="3273199" y="2793122"/>
            <a:ext cx="2753564" cy="707886"/>
          </a:xfrm>
          <a:prstGeom prst="rect">
            <a:avLst/>
          </a:prstGeom>
          <a:noFill/>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もっと綺麗な穴があけられないかな？</a:t>
            </a:r>
            <a:endParaRPr lang="ja-JP" altLang="en-US" sz="1600" dirty="0">
              <a:latin typeface="メイリオ" panose="020B0604030504040204" pitchFamily="50" charset="-128"/>
              <a:ea typeface="メイリオ" panose="020B0604030504040204" pitchFamily="50" charset="-128"/>
            </a:endParaRPr>
          </a:p>
        </p:txBody>
      </p:sp>
      <p:pic>
        <p:nvPicPr>
          <p:cNvPr id="9246"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8775" y="2830763"/>
            <a:ext cx="2814252" cy="2263911"/>
          </a:xfrm>
          <a:prstGeom prst="rect">
            <a:avLst/>
          </a:prstGeom>
          <a:noFill/>
          <a:ln>
            <a:noFill/>
          </a:ln>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テキスト ボックス 33"/>
          <p:cNvSpPr txBox="1"/>
          <p:nvPr/>
        </p:nvSpPr>
        <p:spPr>
          <a:xfrm>
            <a:off x="6248775" y="5215577"/>
            <a:ext cx="2753564" cy="1015663"/>
          </a:xfrm>
          <a:prstGeom prst="rect">
            <a:avLst/>
          </a:prstGeom>
          <a:noFill/>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機械を使ってもっと効率よく加工できないかな？</a:t>
            </a:r>
            <a:endParaRPr lang="ja-JP" altLang="en-US" sz="1600" dirty="0">
              <a:latin typeface="メイリオ" panose="020B0604030504040204" pitchFamily="50" charset="-128"/>
              <a:ea typeface="メイリオ" panose="020B0604030504040204" pitchFamily="50" charset="-128"/>
            </a:endParaRPr>
          </a:p>
        </p:txBody>
      </p:sp>
      <p:graphicFrame>
        <p:nvGraphicFramePr>
          <p:cNvPr id="28" name="オブジェクト 27"/>
          <p:cNvGraphicFramePr>
            <a:graphicFrameLocks noChangeAspect="1"/>
          </p:cNvGraphicFramePr>
          <p:nvPr/>
        </p:nvGraphicFramePr>
        <p:xfrm>
          <a:off x="3273863" y="3429942"/>
          <a:ext cx="2697183" cy="2760151"/>
        </p:xfrm>
        <a:graphic>
          <a:graphicData uri="http://schemas.openxmlformats.org/presentationml/2006/ole">
            <mc:AlternateContent xmlns:mc="http://schemas.openxmlformats.org/markup-compatibility/2006">
              <mc:Choice xmlns:v="urn:schemas-microsoft-com:vml" Requires="v">
                <p:oleObj spid="_x0000_s1094" name="花子フォトレタッチ 1.0 /R.1" r:id="rId6" imgW="2448000" imgH="2505240" progId="HPT.Document.1">
                  <p:embed/>
                </p:oleObj>
              </mc:Choice>
              <mc:Fallback>
                <p:oleObj name="花子フォトレタッチ 1.0 /R.1" r:id="rId6" imgW="2448000" imgH="2505240" progId="HPT.Document.1">
                  <p:embed/>
                  <p:pic>
                    <p:nvPicPr>
                      <p:cNvPr id="28" name="オブジェクト 27"/>
                      <p:cNvPicPr/>
                      <p:nvPr/>
                    </p:nvPicPr>
                    <p:blipFill>
                      <a:blip r:embed="rId7"/>
                      <a:stretch>
                        <a:fillRect/>
                      </a:stretch>
                    </p:blipFill>
                    <p:spPr>
                      <a:xfrm>
                        <a:off x="3273863" y="3429942"/>
                        <a:ext cx="2697183" cy="2760151"/>
                      </a:xfrm>
                      <a:prstGeom prst="rect">
                        <a:avLst/>
                      </a:prstGeom>
                    </p:spPr>
                  </p:pic>
                </p:oleObj>
              </mc:Fallback>
            </mc:AlternateContent>
          </a:graphicData>
        </a:graphic>
      </p:graphicFrame>
    </p:spTree>
    <p:extLst>
      <p:ext uri="{BB962C8B-B14F-4D97-AF65-F5344CB8AC3E}">
        <p14:creationId xmlns:p14="http://schemas.microsoft.com/office/powerpoint/2010/main" val="602374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5"/>
          <p:cNvSpPr>
            <a:spLocks noChangeArrowheads="1"/>
          </p:cNvSpPr>
          <p:nvPr/>
        </p:nvSpPr>
        <p:spPr bwMode="auto">
          <a:xfrm>
            <a:off x="0" y="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kumimoji="0" lang="ja-JP" altLang="en-US" sz="1200">
              <a:solidFill>
                <a:srgbClr val="000000"/>
              </a:solidFill>
              <a:ea typeface="ＭＳ ゴシック" charset="-128"/>
            </a:endParaRPr>
          </a:p>
          <a:p>
            <a:endParaRPr lang="ja-JP" altLang="en-US" sz="2800">
              <a:solidFill>
                <a:srgbClr val="FFFF00"/>
              </a:solidFill>
              <a:ea typeface="ＭＳ ゴシック" charset="-128"/>
            </a:endParaRPr>
          </a:p>
        </p:txBody>
      </p:sp>
      <p:sp>
        <p:nvSpPr>
          <p:cNvPr id="46" name="テキスト ボックス 35"/>
          <p:cNvSpPr txBox="1">
            <a:spLocks noChangeArrowheads="1"/>
          </p:cNvSpPr>
          <p:nvPr/>
        </p:nvSpPr>
        <p:spPr bwMode="auto">
          <a:xfrm>
            <a:off x="217488" y="1303338"/>
            <a:ext cx="860425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endParaRPr lang="en-US" altLang="ja-JP" sz="1800" b="1" dirty="0">
              <a:latin typeface="ＭＳ Ｐゴシック" pitchFamily="50" charset="-128"/>
            </a:endParaRPr>
          </a:p>
          <a:p>
            <a:r>
              <a:rPr lang="ja-JP" altLang="en-US" sz="1800" b="1" dirty="0">
                <a:latin typeface="ＭＳ Ｐゴシック" pitchFamily="50" charset="-128"/>
              </a:rPr>
              <a:t>　未来の高性能，環境対応型自動車，工場での生産加工の基礎となる新素材の金属，潤滑材料の機械特性を調べるため，独自の加工法，計測装置を開発して，ナノマイクロ計測実験を行っています．テーマは次の３つに大別できます．</a:t>
            </a:r>
            <a:endParaRPr lang="en-US" altLang="ja-JP" sz="1800" b="1" dirty="0">
              <a:latin typeface="MS PMincho" pitchFamily="18" charset="-128"/>
              <a:ea typeface="MS PMincho" pitchFamily="18" charset="-128"/>
            </a:endParaRPr>
          </a:p>
          <a:p>
            <a:r>
              <a:rPr lang="en-US" altLang="ja-JP" sz="1600" dirty="0">
                <a:solidFill>
                  <a:srgbClr val="0000FF"/>
                </a:solidFill>
                <a:latin typeface="ＭＳ Ｐゴシック" pitchFamily="50" charset="-128"/>
                <a:ea typeface="MS PMincho" pitchFamily="18" charset="-128"/>
              </a:rPr>
              <a:t>	</a:t>
            </a:r>
            <a:r>
              <a:rPr lang="en-US" altLang="ja-JP" sz="1600" b="1" dirty="0">
                <a:solidFill>
                  <a:srgbClr val="C00000"/>
                </a:solidFill>
                <a:latin typeface="ＭＳ Ｐゴシック" pitchFamily="50" charset="-128"/>
                <a:ea typeface="MS PMincho" pitchFamily="18" charset="-128"/>
              </a:rPr>
              <a:t>	</a:t>
            </a:r>
            <a:endParaRPr lang="ja-JP" altLang="en-US" sz="1800" dirty="0">
              <a:solidFill>
                <a:srgbClr val="0000FF"/>
              </a:solidFill>
              <a:latin typeface="Arial" charset="0"/>
              <a:ea typeface="MS PMincho" pitchFamily="18" charset="-128"/>
            </a:endParaRPr>
          </a:p>
        </p:txBody>
      </p:sp>
      <p:sp>
        <p:nvSpPr>
          <p:cNvPr id="47" name="正方形/長方形 46">
            <a:extLst/>
          </p:cNvPr>
          <p:cNvSpPr>
            <a:spLocks noChangeArrowheads="1"/>
          </p:cNvSpPr>
          <p:nvPr/>
        </p:nvSpPr>
        <p:spPr bwMode="auto">
          <a:xfrm>
            <a:off x="0" y="-1588"/>
            <a:ext cx="9144000" cy="1290638"/>
          </a:xfrm>
          <a:prstGeom prst="rect">
            <a:avLst/>
          </a:prstGeom>
          <a:solidFill>
            <a:srgbClr val="0000FF"/>
          </a:solidFill>
          <a:ln w="9525">
            <a:solidFill>
              <a:srgbClr val="4A7EBB"/>
            </a:solidFill>
            <a:miter lim="800000"/>
            <a:headEnd/>
            <a:tailEnd/>
          </a:ln>
          <a:effectLst>
            <a:outerShdw blurRad="40000" dist="23000" dir="5400000" rotWithShape="0">
              <a:srgbClr val="808080">
                <a:alpha val="34998"/>
              </a:srgbClr>
            </a:outerShdw>
          </a:effectLst>
        </p:spPr>
        <p:txBody>
          <a:bodyPr anchor="b">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eaLnBrk="0" fontAlgn="base" hangingPunct="0">
              <a:spcBef>
                <a:spcPct val="0"/>
              </a:spcBef>
              <a:spcAft>
                <a:spcPct val="0"/>
              </a:spcAft>
              <a:defRPr kumimoji="1" sz="2400">
                <a:solidFill>
                  <a:schemeClr val="tx1"/>
                </a:solidFill>
                <a:latin typeface="Arial" charset="0"/>
                <a:ea typeface="ＭＳ Ｐゴシック" charset="-128"/>
              </a:defRPr>
            </a:lvl6pPr>
            <a:lvl7pPr marL="914400" eaLnBrk="0" fontAlgn="base" hangingPunct="0">
              <a:spcBef>
                <a:spcPct val="0"/>
              </a:spcBef>
              <a:spcAft>
                <a:spcPct val="0"/>
              </a:spcAft>
              <a:defRPr kumimoji="1" sz="2400">
                <a:solidFill>
                  <a:schemeClr val="tx1"/>
                </a:solidFill>
                <a:latin typeface="Arial" charset="0"/>
                <a:ea typeface="ＭＳ Ｐゴシック" charset="-128"/>
              </a:defRPr>
            </a:lvl7pPr>
            <a:lvl8pPr marL="1371600" eaLnBrk="0" fontAlgn="base" hangingPunct="0">
              <a:spcBef>
                <a:spcPct val="0"/>
              </a:spcBef>
              <a:spcAft>
                <a:spcPct val="0"/>
              </a:spcAft>
              <a:defRPr kumimoji="1" sz="2400">
                <a:solidFill>
                  <a:schemeClr val="tx1"/>
                </a:solidFill>
                <a:latin typeface="Arial" charset="0"/>
                <a:ea typeface="ＭＳ Ｐゴシック" charset="-128"/>
              </a:defRPr>
            </a:lvl8pPr>
            <a:lvl9pPr marL="1828800" eaLnBrk="0" fontAlgn="base" hangingPunct="0">
              <a:spcBef>
                <a:spcPct val="0"/>
              </a:spcBef>
              <a:spcAft>
                <a:spcPct val="0"/>
              </a:spcAft>
              <a:defRPr kumimoji="1" sz="2400">
                <a:solidFill>
                  <a:schemeClr val="tx1"/>
                </a:solidFill>
                <a:latin typeface="Arial" charset="0"/>
                <a:ea typeface="ＭＳ Ｐゴシック" charset="-128"/>
              </a:defRPr>
            </a:lvl9pPr>
          </a:lstStyle>
          <a:p>
            <a:pPr>
              <a:spcAft>
                <a:spcPts val="3000"/>
              </a:spcAft>
              <a:defRPr/>
            </a:pPr>
            <a:endParaRPr kumimoji="0" lang="ja-JP" altLang="en-US" sz="3200" b="1">
              <a:solidFill>
                <a:prstClr val="white"/>
              </a:solidFill>
              <a:latin typeface="ＭＳ Ｐゴシック" charset="-128"/>
              <a:ea typeface="ＭＳ ゴシック" charset="-128"/>
            </a:endParaRPr>
          </a:p>
        </p:txBody>
      </p:sp>
      <p:sp>
        <p:nvSpPr>
          <p:cNvPr id="48" name="テキスト ボックス 23"/>
          <p:cNvSpPr txBox="1">
            <a:spLocks noChangeArrowheads="1"/>
          </p:cNvSpPr>
          <p:nvPr/>
        </p:nvSpPr>
        <p:spPr bwMode="auto">
          <a:xfrm>
            <a:off x="1516063" y="828675"/>
            <a:ext cx="6007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kumimoji="0" lang="ja-JP" altLang="en-US" sz="1800" b="1" dirty="0">
                <a:solidFill>
                  <a:srgbClr val="FFFFFF"/>
                </a:solidFill>
                <a:latin typeface="ＭＳ Ｐゴシック" pitchFamily="50" charset="-128"/>
                <a:ea typeface="ＭＳ ゴシック" charset="-128"/>
              </a:rPr>
              <a:t>中村 裕一 准教授　松井 正仁</a:t>
            </a:r>
            <a:r>
              <a:rPr kumimoji="0" lang="en-US" altLang="ja-JP" sz="1800" b="1" dirty="0">
                <a:solidFill>
                  <a:srgbClr val="FFFFFF"/>
                </a:solidFill>
                <a:latin typeface="ＭＳ Ｐゴシック" pitchFamily="50" charset="-128"/>
                <a:ea typeface="ＭＳ ゴシック" charset="-128"/>
              </a:rPr>
              <a:t> </a:t>
            </a:r>
            <a:r>
              <a:rPr kumimoji="0" lang="ja-JP" altLang="en-US" sz="1800" b="1" dirty="0">
                <a:solidFill>
                  <a:srgbClr val="FFFFFF"/>
                </a:solidFill>
                <a:latin typeface="ＭＳ Ｐゴシック" pitchFamily="50" charset="-128"/>
                <a:ea typeface="ＭＳ ゴシック" charset="-128"/>
              </a:rPr>
              <a:t>准教授　村井健一技術職員　</a:t>
            </a:r>
            <a:endParaRPr lang="ja-JP" altLang="en-US" sz="1600" dirty="0">
              <a:solidFill>
                <a:srgbClr val="000000"/>
              </a:solidFill>
              <a:latin typeface="Arial" charset="0"/>
              <a:ea typeface="ＭＳ ゴシック" charset="-128"/>
            </a:endParaRPr>
          </a:p>
        </p:txBody>
      </p:sp>
      <p:sp>
        <p:nvSpPr>
          <p:cNvPr id="49" name="正方形/長方形 29"/>
          <p:cNvSpPr>
            <a:spLocks noChangeArrowheads="1"/>
          </p:cNvSpPr>
          <p:nvPr/>
        </p:nvSpPr>
        <p:spPr bwMode="auto">
          <a:xfrm>
            <a:off x="2547938" y="138113"/>
            <a:ext cx="3749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Aft>
                <a:spcPts val="3000"/>
              </a:spcAft>
            </a:pPr>
            <a:r>
              <a:rPr lang="ja-JP" altLang="en-US" sz="3200" b="1">
                <a:solidFill>
                  <a:srgbClr val="FFFFFF"/>
                </a:solidFill>
                <a:latin typeface="ＭＳ Ｐゴシック" pitchFamily="50" charset="-128"/>
              </a:rPr>
              <a:t>ナノ加工計測研究室</a:t>
            </a:r>
            <a:endParaRPr kumimoji="0" lang="ja-JP" altLang="en-US" sz="3200" b="1">
              <a:solidFill>
                <a:srgbClr val="FFFFFF"/>
              </a:solidFill>
              <a:latin typeface="ＭＳ Ｐゴシック" pitchFamily="50" charset="-128"/>
              <a:ea typeface="ＭＳ ゴシック" charset="-128"/>
            </a:endParaRPr>
          </a:p>
        </p:txBody>
      </p:sp>
      <p:sp>
        <p:nvSpPr>
          <p:cNvPr id="50" name="テキスト ボックス 4"/>
          <p:cNvSpPr txBox="1">
            <a:spLocks noChangeArrowheads="1"/>
          </p:cNvSpPr>
          <p:nvPr/>
        </p:nvSpPr>
        <p:spPr bwMode="auto">
          <a:xfrm>
            <a:off x="385763" y="5505450"/>
            <a:ext cx="2320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lang="ja-JP" altLang="en-US" sz="1400" dirty="0">
                <a:latin typeface="Arial" charset="0"/>
              </a:rPr>
              <a:t>車ボディ製造技術のナノテク</a:t>
            </a:r>
            <a:endParaRPr lang="en-US" altLang="ja-JP" sz="1400" dirty="0">
              <a:latin typeface="Arial" charset="0"/>
            </a:endParaRPr>
          </a:p>
          <a:p>
            <a:r>
              <a:rPr lang="ja-JP" altLang="en-US" sz="1400" dirty="0">
                <a:latin typeface="Arial" charset="0"/>
              </a:rPr>
              <a:t>（ナノ平面）への応用例</a:t>
            </a:r>
          </a:p>
        </p:txBody>
      </p:sp>
      <p:sp>
        <p:nvSpPr>
          <p:cNvPr id="51" name="テキスト ボックス 6"/>
          <p:cNvSpPr txBox="1">
            <a:spLocks noChangeArrowheads="1"/>
          </p:cNvSpPr>
          <p:nvPr/>
        </p:nvSpPr>
        <p:spPr bwMode="auto">
          <a:xfrm>
            <a:off x="5986463" y="5505450"/>
            <a:ext cx="3183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lang="ja-JP" altLang="en-US" sz="1400" dirty="0">
                <a:latin typeface="Arial" charset="0"/>
              </a:rPr>
              <a:t>ハイブリッド車用低粘度エンジン油の</a:t>
            </a:r>
            <a:endParaRPr lang="en-US" altLang="ja-JP" sz="1400" dirty="0">
              <a:latin typeface="Arial" charset="0"/>
            </a:endParaRPr>
          </a:p>
          <a:p>
            <a:r>
              <a:rPr lang="en-US" altLang="ja-JP" sz="1400" dirty="0">
                <a:latin typeface="Arial" charset="0"/>
              </a:rPr>
              <a:t>1</a:t>
            </a:r>
            <a:r>
              <a:rPr lang="ja-JP" altLang="en-US" sz="1400" dirty="0">
                <a:latin typeface="Arial" charset="0"/>
              </a:rPr>
              <a:t>万気圧下での高圧粘度計測装置</a:t>
            </a:r>
            <a:endParaRPr lang="en-US" altLang="ja-JP" sz="1400" dirty="0">
              <a:latin typeface="Arial" charset="0"/>
            </a:endParaRPr>
          </a:p>
          <a:p>
            <a:r>
              <a:rPr lang="ja-JP" altLang="en-US" sz="1400" dirty="0">
                <a:latin typeface="Arial" charset="0"/>
              </a:rPr>
              <a:t>（独自開発，燃費，エンジン寿命を改善）</a:t>
            </a:r>
            <a:endParaRPr lang="en-US" altLang="ja-JP" sz="1400" dirty="0">
              <a:latin typeface="Arial" charset="0"/>
            </a:endParaRPr>
          </a:p>
        </p:txBody>
      </p:sp>
      <p:sp>
        <p:nvSpPr>
          <p:cNvPr id="52" name="テキスト ボックス 7"/>
          <p:cNvSpPr txBox="1">
            <a:spLocks noChangeArrowheads="1"/>
          </p:cNvSpPr>
          <p:nvPr/>
        </p:nvSpPr>
        <p:spPr bwMode="auto">
          <a:xfrm>
            <a:off x="3109913" y="5505450"/>
            <a:ext cx="24987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lang="ja-JP" altLang="ja-JP" sz="1400">
                <a:latin typeface="Arial" charset="0"/>
              </a:rPr>
              <a:t>微生物の機能を利用した金属の微細加工，新素材の生成，リサイクルなどの新技術開発</a:t>
            </a:r>
            <a:endParaRPr lang="ja-JP" altLang="en-US" sz="1400">
              <a:latin typeface="Arial" charset="0"/>
            </a:endParaRPr>
          </a:p>
        </p:txBody>
      </p:sp>
      <p:pic>
        <p:nvPicPr>
          <p:cNvPr id="5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l="44260" t="1472" r="3925" b="24757"/>
          <a:stretch>
            <a:fillRect/>
          </a:stretch>
        </p:blipFill>
        <p:spPr bwMode="auto">
          <a:xfrm>
            <a:off x="186532" y="3338492"/>
            <a:ext cx="2659062"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4" name="オブジェクト 1"/>
          <p:cNvGraphicFramePr>
            <a:graphicFrameLocks/>
          </p:cNvGraphicFramePr>
          <p:nvPr>
            <p:extLst>
              <p:ext uri="{D42A27DB-BD31-4B8C-83A1-F6EECF244321}">
                <p14:modId xmlns:p14="http://schemas.microsoft.com/office/powerpoint/2010/main" val="1287262190"/>
              </p:ext>
            </p:extLst>
          </p:nvPr>
        </p:nvGraphicFramePr>
        <p:xfrm>
          <a:off x="3109913" y="3255963"/>
          <a:ext cx="2625725" cy="2124075"/>
        </p:xfrm>
        <a:graphic>
          <a:graphicData uri="http://schemas.openxmlformats.org/presentationml/2006/ole">
            <mc:AlternateContent xmlns:mc="http://schemas.openxmlformats.org/markup-compatibility/2006">
              <mc:Choice xmlns:v="urn:schemas-microsoft-com:vml" Requires="v">
                <p:oleObj spid="_x0000_s2091" name="花子 Ver.3 /R1" r:id="rId5" imgW="91373325" imgH="72723375" progId="HANA.Document.3">
                  <p:embed/>
                </p:oleObj>
              </mc:Choice>
              <mc:Fallback>
                <p:oleObj name="花子 Ver.3 /R1" r:id="rId5" imgW="91373325" imgH="72723375" progId="HANA.Document.3">
                  <p:embed/>
                  <p:pic>
                    <p:nvPicPr>
                      <p:cNvPr id="6160" name="オブジェクト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9913" y="3255963"/>
                        <a:ext cx="26257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5"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83275" y="3179763"/>
            <a:ext cx="3055938"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テキスト ボックス 4"/>
          <p:cNvSpPr txBox="1">
            <a:spLocks noChangeArrowheads="1"/>
          </p:cNvSpPr>
          <p:nvPr/>
        </p:nvSpPr>
        <p:spPr bwMode="auto">
          <a:xfrm>
            <a:off x="3233806" y="2634634"/>
            <a:ext cx="2250937" cy="523220"/>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lang="ja-JP" altLang="en-US" sz="1400" b="1" dirty="0">
                <a:solidFill>
                  <a:srgbClr val="C00000"/>
                </a:solidFill>
                <a:latin typeface="ＭＳ Ｐゴシック" pitchFamily="50" charset="-128"/>
                <a:ea typeface="MS PMincho" pitchFamily="18" charset="-128"/>
              </a:rPr>
              <a:t>②</a:t>
            </a:r>
            <a:r>
              <a:rPr lang="ja-JP" altLang="en-US" sz="1400" b="1" dirty="0">
                <a:solidFill>
                  <a:srgbClr val="C00000"/>
                </a:solidFill>
                <a:ea typeface="MS PMincho" pitchFamily="18" charset="-128"/>
              </a:rPr>
              <a:t>微生物の機能を利用した</a:t>
            </a:r>
            <a:endParaRPr lang="en-US" altLang="ja-JP" sz="1400" b="1" dirty="0">
              <a:solidFill>
                <a:srgbClr val="C00000"/>
              </a:solidFill>
              <a:ea typeface="MS PMincho" pitchFamily="18" charset="-128"/>
            </a:endParaRPr>
          </a:p>
          <a:p>
            <a:r>
              <a:rPr lang="ja-JP" altLang="en-US" sz="1400" b="1" dirty="0">
                <a:solidFill>
                  <a:srgbClr val="C00000"/>
                </a:solidFill>
                <a:ea typeface="MS PMincho" pitchFamily="18" charset="-128"/>
              </a:rPr>
              <a:t>材料処理法の開発</a:t>
            </a:r>
            <a:endParaRPr lang="en-US" altLang="ja-JP" sz="1400" b="1" dirty="0">
              <a:solidFill>
                <a:srgbClr val="C00000"/>
              </a:solidFill>
              <a:ea typeface="MS PMincho" pitchFamily="18" charset="-128"/>
            </a:endParaRPr>
          </a:p>
        </p:txBody>
      </p:sp>
      <p:sp>
        <p:nvSpPr>
          <p:cNvPr id="57" name="テキスト ボックス 4"/>
          <p:cNvSpPr txBox="1">
            <a:spLocks noChangeArrowheads="1"/>
          </p:cNvSpPr>
          <p:nvPr/>
        </p:nvSpPr>
        <p:spPr bwMode="auto">
          <a:xfrm>
            <a:off x="402296" y="2640667"/>
            <a:ext cx="2443298" cy="523220"/>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lang="ja-JP" altLang="en-US" sz="1400" b="1" dirty="0">
                <a:solidFill>
                  <a:srgbClr val="C00000"/>
                </a:solidFill>
                <a:latin typeface="ＭＳ Ｐゴシック" pitchFamily="50" charset="-128"/>
                <a:ea typeface="MS PMincho" pitchFamily="18" charset="-128"/>
              </a:rPr>
              <a:t>①金属のナノメートルスケール</a:t>
            </a:r>
            <a:endParaRPr lang="en-US" altLang="ja-JP" sz="1400" b="1" dirty="0">
              <a:solidFill>
                <a:srgbClr val="C00000"/>
              </a:solidFill>
              <a:latin typeface="ＭＳ Ｐゴシック" pitchFamily="50" charset="-128"/>
              <a:ea typeface="MS PMincho" pitchFamily="18" charset="-128"/>
            </a:endParaRPr>
          </a:p>
          <a:p>
            <a:r>
              <a:rPr lang="ja-JP" altLang="en-US" sz="1400" b="1" dirty="0">
                <a:solidFill>
                  <a:srgbClr val="C00000"/>
                </a:solidFill>
                <a:latin typeface="ＭＳ Ｐゴシック" pitchFamily="50" charset="-128"/>
                <a:ea typeface="MS PMincho" pitchFamily="18" charset="-128"/>
              </a:rPr>
              <a:t>塑性加工</a:t>
            </a:r>
            <a:endParaRPr lang="ja-JP" altLang="en-US" sz="1400" dirty="0">
              <a:latin typeface="Arial" charset="0"/>
            </a:endParaRPr>
          </a:p>
        </p:txBody>
      </p:sp>
      <p:sp>
        <p:nvSpPr>
          <p:cNvPr id="58" name="テキスト ボックス 4"/>
          <p:cNvSpPr txBox="1">
            <a:spLocks noChangeArrowheads="1"/>
          </p:cNvSpPr>
          <p:nvPr/>
        </p:nvSpPr>
        <p:spPr bwMode="auto">
          <a:xfrm>
            <a:off x="5937615" y="2634634"/>
            <a:ext cx="2690160" cy="523220"/>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kumimoji="1" sz="3200">
                <a:solidFill>
                  <a:schemeClr val="tx1"/>
                </a:solidFill>
                <a:latin typeface="Calibri" pitchFamily="34" charset="0"/>
                <a:ea typeface="ＭＳ Ｐゴシック" pitchFamily="50" charset="-128"/>
              </a:defRPr>
            </a:lvl1pPr>
            <a:lvl2pPr>
              <a:defRPr kumimoji="1" sz="2800">
                <a:solidFill>
                  <a:schemeClr val="tx1"/>
                </a:solidFill>
                <a:latin typeface="Calibri" pitchFamily="34" charset="0"/>
                <a:ea typeface="ＭＳ Ｐゴシック" pitchFamily="50" charset="-128"/>
              </a:defRPr>
            </a:lvl2pPr>
            <a:lvl3pPr>
              <a:defRPr kumimoji="1" sz="2400">
                <a:solidFill>
                  <a:schemeClr val="tx1"/>
                </a:solidFill>
                <a:latin typeface="Calibri" pitchFamily="34" charset="0"/>
                <a:ea typeface="ＭＳ Ｐゴシック" pitchFamily="50" charset="-128"/>
              </a:defRPr>
            </a:lvl3pPr>
            <a:lvl4pPr>
              <a:defRPr kumimoji="1" sz="2000">
                <a:solidFill>
                  <a:schemeClr val="tx1"/>
                </a:solidFill>
                <a:latin typeface="Calibri" pitchFamily="34" charset="0"/>
                <a:ea typeface="ＭＳ Ｐゴシック" pitchFamily="50" charset="-128"/>
              </a:defRPr>
            </a:lvl4pPr>
            <a:lvl5pPr>
              <a:defRPr kumimoji="1" sz="2000">
                <a:solidFill>
                  <a:schemeClr val="tx1"/>
                </a:solidFill>
                <a:latin typeface="Calibri" pitchFamily="34" charset="0"/>
                <a:ea typeface="ＭＳ Ｐゴシック" pitchFamily="50"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pitchFamily="50" charset="-128"/>
              </a:defRPr>
            </a:lvl9pPr>
          </a:lstStyle>
          <a:p>
            <a:r>
              <a:rPr lang="ja-JP" altLang="en-US" sz="1400" b="1" dirty="0">
                <a:solidFill>
                  <a:srgbClr val="C00000"/>
                </a:solidFill>
                <a:latin typeface="ＭＳ Ｐゴシック" pitchFamily="50" charset="-128"/>
                <a:ea typeface="MS PMincho" pitchFamily="18" charset="-128"/>
              </a:rPr>
              <a:t>③次世代潤滑新素材の超高圧極</a:t>
            </a:r>
            <a:endParaRPr lang="en-US" altLang="ja-JP" sz="1400" b="1" dirty="0">
              <a:solidFill>
                <a:srgbClr val="C00000"/>
              </a:solidFill>
              <a:latin typeface="ＭＳ Ｐゴシック" pitchFamily="50" charset="-128"/>
              <a:ea typeface="MS PMincho" pitchFamily="18" charset="-128"/>
            </a:endParaRPr>
          </a:p>
          <a:p>
            <a:r>
              <a:rPr lang="ja-JP" altLang="en-US" sz="1400" b="1" dirty="0">
                <a:solidFill>
                  <a:srgbClr val="C00000"/>
                </a:solidFill>
                <a:latin typeface="ＭＳ Ｐゴシック" pitchFamily="50" charset="-128"/>
                <a:ea typeface="MS PMincho" pitchFamily="18" charset="-128"/>
              </a:rPr>
              <a:t>限物性計測</a:t>
            </a:r>
            <a:endParaRPr lang="en-US" altLang="ja-JP" sz="1400" b="1" dirty="0">
              <a:solidFill>
                <a:srgbClr val="C00000"/>
              </a:solidFill>
              <a:latin typeface="MS PMincho" pitchFamily="18" charset="-128"/>
              <a:ea typeface="MS PMincho" pitchFamily="18" charset="-128"/>
            </a:endParaRPr>
          </a:p>
        </p:txBody>
      </p:sp>
      <p:sp>
        <p:nvSpPr>
          <p:cNvPr id="59" name="テキスト ボックス 58"/>
          <p:cNvSpPr txBox="1"/>
          <p:nvPr/>
        </p:nvSpPr>
        <p:spPr>
          <a:xfrm>
            <a:off x="548639" y="6364764"/>
            <a:ext cx="8079135" cy="369332"/>
          </a:xfrm>
          <a:prstGeom prst="rect">
            <a:avLst/>
          </a:prstGeom>
          <a:solidFill>
            <a:srgbClr val="FFFF00"/>
          </a:solidFill>
        </p:spPr>
        <p:txBody>
          <a:bodyPr wrap="square" rtlCol="0">
            <a:spAutoFit/>
          </a:bodyPr>
          <a:lstStyle/>
          <a:p>
            <a:r>
              <a:rPr lang="ja-JP" altLang="en-US" b="1" dirty="0">
                <a:latin typeface="ＭＳ Ｐゴシック" pitchFamily="50" charset="-128"/>
              </a:rPr>
              <a:t>フレッシュマンゼミ　：　自動車技術の紹介と車型簡易ロボットの組み立て</a:t>
            </a:r>
          </a:p>
        </p:txBody>
      </p:sp>
    </p:spTree>
    <p:extLst>
      <p:ext uri="{BB962C8B-B14F-4D97-AF65-F5344CB8AC3E}">
        <p14:creationId xmlns:p14="http://schemas.microsoft.com/office/powerpoint/2010/main" val="64329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2791932703"/>
              </p:ext>
            </p:extLst>
          </p:nvPr>
        </p:nvGraphicFramePr>
        <p:xfrm>
          <a:off x="251521" y="1052736"/>
          <a:ext cx="8568951" cy="5026132"/>
        </p:xfrm>
        <a:graphic>
          <a:graphicData uri="http://schemas.openxmlformats.org/drawingml/2006/table">
            <a:tbl>
              <a:tblPr firstRow="1" bandRow="1"/>
              <a:tblGrid>
                <a:gridCol w="1912382">
                  <a:extLst>
                    <a:ext uri="{9D8B030D-6E8A-4147-A177-3AD203B41FA5}">
                      <a16:colId xmlns:a16="http://schemas.microsoft.com/office/drawing/2014/main" val="41524906"/>
                    </a:ext>
                  </a:extLst>
                </a:gridCol>
                <a:gridCol w="2114136">
                  <a:extLst>
                    <a:ext uri="{9D8B030D-6E8A-4147-A177-3AD203B41FA5}">
                      <a16:colId xmlns:a16="http://schemas.microsoft.com/office/drawing/2014/main" val="2483283372"/>
                    </a:ext>
                  </a:extLst>
                </a:gridCol>
                <a:gridCol w="1518097">
                  <a:extLst>
                    <a:ext uri="{9D8B030D-6E8A-4147-A177-3AD203B41FA5}">
                      <a16:colId xmlns:a16="http://schemas.microsoft.com/office/drawing/2014/main" val="3096281867"/>
                    </a:ext>
                  </a:extLst>
                </a:gridCol>
                <a:gridCol w="1512168">
                  <a:extLst>
                    <a:ext uri="{9D8B030D-6E8A-4147-A177-3AD203B41FA5}">
                      <a16:colId xmlns:a16="http://schemas.microsoft.com/office/drawing/2014/main" val="727405276"/>
                    </a:ext>
                  </a:extLst>
                </a:gridCol>
                <a:gridCol w="1512168">
                  <a:extLst>
                    <a:ext uri="{9D8B030D-6E8A-4147-A177-3AD203B41FA5}">
                      <a16:colId xmlns:a16="http://schemas.microsoft.com/office/drawing/2014/main" val="2666712648"/>
                    </a:ext>
                  </a:extLst>
                </a:gridCol>
              </a:tblGrid>
              <a:tr h="360040">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講座名</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教育研究分野</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准教授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助教</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391949729"/>
                  </a:ext>
                </a:extLst>
              </a:tr>
              <a:tr h="504056">
                <a:tc rowSpan="2">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ロボティクス・</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メカトロニクス</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知能ロボティクス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矢野　賢一</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加藤　典彦</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松井　博和</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extLst>
                  <a:ext uri="{0D108BD9-81ED-4DB2-BD59-A6C34878D82A}">
                    <a16:rowId xmlns:a16="http://schemas.microsoft.com/office/drawing/2014/main" val="3630334715"/>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人間支援システム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池浦　良淳</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早川　聡一郎</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229692467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機能創成プロセス</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36C09"/>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材料機能設計</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川上　博士</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尾崎　仁志</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366161910"/>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集積加工システム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高橋　裕</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中西　栄徳</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957424734"/>
                  </a:ext>
                </a:extLst>
              </a:tr>
              <a:tr h="491888">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ナノ加工計測</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中村　裕一</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松井 正仁</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58370341"/>
                  </a:ext>
                </a:extLst>
              </a:tr>
              <a:tr h="361030">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機械物理学</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生体システム工学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稲葉　忠司</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吉川　高正</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馬場創太郎</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41043631"/>
                  </a:ext>
                </a:extLst>
              </a:tr>
              <a:tr h="2160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物理学</a:t>
                      </a:r>
                      <a:endParaRPr kumimoji="1" lang="en-US" altLang="ja-JP"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鳥飼正志</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68556652"/>
                  </a:ext>
                </a:extLst>
              </a:tr>
              <a:tr h="2491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量子応用工学</a:t>
                      </a:r>
                      <a:endParaRPr kumimoji="1" lang="en-US" altLang="ja-JP"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小竹　茂夫</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河村　貴宏</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6062219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環境エネルギー</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3CC33"/>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エネルギー環境工学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前田　太佳夫</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鎌田　泰成</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3712945979"/>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熱エネルギーシステム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廣田　真史</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丸山　直樹</a:t>
                      </a:r>
                      <a:endParaRPr kumimoji="1" lang="en-US" altLang="ja-JP"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西村　顕</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22947301"/>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流動制御</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辻本　公一</a:t>
                      </a:r>
                      <a:endParaRPr kumimoji="1" lang="en-US" altLang="ja-JP"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安藤　俊剛</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高橋 護</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4021310044"/>
                  </a:ext>
                </a:extLst>
              </a:tr>
            </a:tbl>
          </a:graphicData>
        </a:graphic>
      </p:graphicFrame>
    </p:spTree>
    <p:extLst>
      <p:ext uri="{BB962C8B-B14F-4D97-AF65-F5344CB8AC3E}">
        <p14:creationId xmlns:p14="http://schemas.microsoft.com/office/powerpoint/2010/main" val="1312003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0" y="6453336"/>
            <a:ext cx="9144000" cy="4046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ja-JP" altLang="en-US"/>
          </a:p>
        </p:txBody>
      </p:sp>
      <p:sp>
        <p:nvSpPr>
          <p:cNvPr id="11" name="正方形/長方形 6"/>
          <p:cNvSpPr/>
          <p:nvPr/>
        </p:nvSpPr>
        <p:spPr>
          <a:xfrm>
            <a:off x="0" y="0"/>
            <a:ext cx="9144000" cy="1412776"/>
          </a:xfrm>
          <a:custGeom>
            <a:avLst/>
            <a:gdLst/>
            <a:ahLst/>
            <a:cxnLst/>
            <a:rect l="l" t="t" r="r" b="b"/>
            <a:pathLst>
              <a:path w="9144000" h="1124744">
                <a:moveTo>
                  <a:pt x="9144000" y="758563"/>
                </a:moveTo>
                <a:lnTo>
                  <a:pt x="9144000" y="1124744"/>
                </a:lnTo>
                <a:lnTo>
                  <a:pt x="8723668" y="1124744"/>
                </a:lnTo>
                <a:close/>
                <a:moveTo>
                  <a:pt x="9144000" y="382176"/>
                </a:moveTo>
                <a:lnTo>
                  <a:pt x="9144000" y="632235"/>
                </a:lnTo>
                <a:lnTo>
                  <a:pt x="8578659" y="1124744"/>
                </a:lnTo>
                <a:lnTo>
                  <a:pt x="8291622" y="1124744"/>
                </a:lnTo>
                <a:close/>
                <a:moveTo>
                  <a:pt x="9144000" y="42105"/>
                </a:moveTo>
                <a:lnTo>
                  <a:pt x="9144000" y="255847"/>
                </a:lnTo>
                <a:lnTo>
                  <a:pt x="8146613" y="1124744"/>
                </a:lnTo>
                <a:lnTo>
                  <a:pt x="7901262" y="1124744"/>
                </a:lnTo>
                <a:close/>
                <a:moveTo>
                  <a:pt x="1221625" y="0"/>
                </a:moveTo>
                <a:lnTo>
                  <a:pt x="9047322" y="0"/>
                </a:lnTo>
                <a:lnTo>
                  <a:pt x="7756252" y="1124744"/>
                </a:lnTo>
                <a:lnTo>
                  <a:pt x="0" y="1124744"/>
                </a:lnTo>
                <a:lnTo>
                  <a:pt x="0" y="1064246"/>
                </a:lnTo>
                <a:close/>
                <a:moveTo>
                  <a:pt x="871676" y="0"/>
                </a:moveTo>
                <a:lnTo>
                  <a:pt x="1076616" y="0"/>
                </a:lnTo>
                <a:lnTo>
                  <a:pt x="0" y="937918"/>
                </a:lnTo>
                <a:lnTo>
                  <a:pt x="0" y="759380"/>
                </a:lnTo>
                <a:close/>
                <a:moveTo>
                  <a:pt x="457365" y="0"/>
                </a:moveTo>
                <a:lnTo>
                  <a:pt x="726667" y="0"/>
                </a:lnTo>
                <a:lnTo>
                  <a:pt x="0" y="633052"/>
                </a:lnTo>
                <a:lnTo>
                  <a:pt x="0" y="398444"/>
                </a:lnTo>
                <a:close/>
                <a:moveTo>
                  <a:pt x="0" y="0"/>
                </a:moveTo>
                <a:lnTo>
                  <a:pt x="312356" y="0"/>
                </a:lnTo>
                <a:lnTo>
                  <a:pt x="0" y="272116"/>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p:cNvSpPr txBox="1">
            <a:spLocks/>
          </p:cNvSpPr>
          <p:nvPr/>
        </p:nvSpPr>
        <p:spPr>
          <a:xfrm>
            <a:off x="457200" y="116632"/>
            <a:ext cx="8229600" cy="70609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　　生体システム工学研究室</a:t>
            </a:r>
          </a:p>
        </p:txBody>
      </p:sp>
      <p:sp>
        <p:nvSpPr>
          <p:cNvPr id="13" name="コンテンツ プレースホルダー 2"/>
          <p:cNvSpPr txBox="1">
            <a:spLocks/>
          </p:cNvSpPr>
          <p:nvPr/>
        </p:nvSpPr>
        <p:spPr>
          <a:xfrm>
            <a:off x="457200" y="692696"/>
            <a:ext cx="8229600" cy="720080"/>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2200" b="1" dirty="0">
                <a:solidFill>
                  <a:schemeClr val="bg1"/>
                </a:solidFill>
              </a:rPr>
              <a:t>　</a:t>
            </a:r>
            <a:r>
              <a:rPr lang="ja-JP" altLang="en-US"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稲葉 忠司 教授　吉川 高正 准教授　馬場 創太郎 助教</a:t>
            </a:r>
            <a:endParaRPr lang="en-US" altLang="ja-JP"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200" b="1" dirty="0">
                <a:solidFill>
                  <a:schemeClr val="bg1"/>
                </a:solidFill>
              </a:rPr>
              <a:t>　</a:t>
            </a:r>
            <a:r>
              <a:rPr lang="en-US" altLang="ja-JP" sz="2200" b="1" dirty="0">
                <a:solidFill>
                  <a:schemeClr val="bg1"/>
                </a:solidFill>
                <a:latin typeface="Times New Roman" panose="02020603050405020304" pitchFamily="18" charset="0"/>
                <a:ea typeface="メイリオ" panose="020B0604030504040204" pitchFamily="50" charset="-128"/>
                <a:cs typeface="Times New Roman" panose="02020603050405020304" pitchFamily="18" charset="0"/>
              </a:rPr>
              <a:t>http://www.vivi.mach.mie-u.ac.jp</a:t>
            </a:r>
            <a:endParaRPr lang="ja-JP" altLang="en-US" sz="2200" b="1" dirty="0">
              <a:solidFill>
                <a:schemeClr val="bg1"/>
              </a:solidFill>
              <a:latin typeface="Times New Roman" panose="02020603050405020304" pitchFamily="18" charset="0"/>
              <a:ea typeface="メイリオ" panose="020B0604030504040204" pitchFamily="50" charset="-128"/>
              <a:cs typeface="Times New Roman" panose="02020603050405020304" pitchFamily="18" charset="0"/>
            </a:endParaRPr>
          </a:p>
        </p:txBody>
      </p:sp>
      <p:sp>
        <p:nvSpPr>
          <p:cNvPr id="14" name="コンテンツ プレースホルダー 2"/>
          <p:cNvSpPr txBox="1">
            <a:spLocks/>
          </p:cNvSpPr>
          <p:nvPr/>
        </p:nvSpPr>
        <p:spPr>
          <a:xfrm>
            <a:off x="457200" y="1484784"/>
            <a:ext cx="8229600" cy="4896544"/>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kumimoji="1" sz="2400" kern="1200" baseline="0">
                <a:solidFill>
                  <a:schemeClr val="tx1"/>
                </a:solidFill>
                <a:latin typeface="Times New Roman" panose="02020603050405020304" pitchFamily="18" charset="0"/>
                <a:ea typeface="メイリオ" panose="020B0604030504040204" pitchFamily="50" charset="-128"/>
                <a:cs typeface="+mn-cs"/>
              </a:defRPr>
            </a:lvl1pPr>
            <a:lvl2pPr marL="457200" indent="0" algn="l" defTabSz="914400" rtl="0" eaLnBrk="1" latinLnBrk="0" hangingPunct="1">
              <a:spcBef>
                <a:spcPct val="20000"/>
              </a:spcBef>
              <a:buFont typeface="Arial" panose="020B0604020202020204" pitchFamily="34" charset="0"/>
              <a:buNone/>
              <a:defRPr kumimoji="1" sz="2000" kern="1200" baseline="0">
                <a:solidFill>
                  <a:schemeClr val="tx1"/>
                </a:solidFill>
                <a:latin typeface="Times New Roman" panose="02020603050405020304" pitchFamily="18" charset="0"/>
                <a:ea typeface="メイリオ" panose="020B0604030504040204" pitchFamily="50" charset="-128"/>
                <a:cs typeface="+mn-cs"/>
              </a:defRPr>
            </a:lvl2pPr>
            <a:lvl3pPr marL="914400" indent="0" algn="l" defTabSz="914400" rtl="0" eaLnBrk="1" latinLnBrk="0" hangingPunct="1">
              <a:spcBef>
                <a:spcPct val="20000"/>
              </a:spcBef>
              <a:buFont typeface="Arial" panose="020B0604020202020204" pitchFamily="34" charset="0"/>
              <a:buNone/>
              <a:defRPr kumimoji="1" sz="1800" kern="1200" baseline="0">
                <a:solidFill>
                  <a:schemeClr val="tx1"/>
                </a:solidFill>
                <a:latin typeface="Times New Roman" panose="02020603050405020304" pitchFamily="18" charset="0"/>
                <a:ea typeface="メイリオ" panose="020B0604030504040204" pitchFamily="50" charset="-128"/>
                <a:cs typeface="+mn-cs"/>
              </a:defRPr>
            </a:lvl3pPr>
            <a:lvl4pPr marL="1371600" indent="0" algn="l" defTabSz="914400" rtl="0" eaLnBrk="1" latinLnBrk="0" hangingPunct="1">
              <a:spcBef>
                <a:spcPct val="20000"/>
              </a:spcBef>
              <a:buFont typeface="Arial" panose="020B0604020202020204" pitchFamily="34" charset="0"/>
              <a:buNone/>
              <a:defRPr kumimoji="1" sz="1600" kern="1200" baseline="0">
                <a:solidFill>
                  <a:schemeClr val="tx1"/>
                </a:solidFill>
                <a:latin typeface="Times New Roman" panose="02020603050405020304" pitchFamily="18" charset="0"/>
                <a:ea typeface="メイリオ" panose="020B0604030504040204" pitchFamily="50" charset="-128"/>
                <a:cs typeface="+mn-cs"/>
              </a:defRPr>
            </a:lvl4pPr>
            <a:lvl5pPr marL="1828800" indent="0" algn="l" defTabSz="914400" rtl="0" eaLnBrk="1" latinLnBrk="0" hangingPunct="1">
              <a:spcBef>
                <a:spcPct val="20000"/>
              </a:spcBef>
              <a:buFont typeface="Arial" panose="020B0604020202020204" pitchFamily="34" charset="0"/>
              <a:buNone/>
              <a:defRPr kumimoji="1" sz="1600" kern="1200" baseline="0">
                <a:solidFill>
                  <a:schemeClr val="tx1"/>
                </a:solidFill>
                <a:latin typeface="Times New Roman" panose="02020603050405020304" pitchFamily="18" charset="0"/>
                <a:ea typeface="メイリオ" panose="020B0604030504040204"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endParaRPr lang="ja-JP" altLang="en-US" sz="2200" dirty="0"/>
          </a:p>
        </p:txBody>
      </p:sp>
      <p:sp>
        <p:nvSpPr>
          <p:cNvPr id="15"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551252" y="1519667"/>
            <a:ext cx="8008746" cy="106182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588" indent="-1588">
              <a:lnSpc>
                <a:spcPct val="90000"/>
              </a:lnSpc>
              <a:buNone/>
              <a:defRPr/>
            </a:pPr>
            <a:r>
              <a:rPr lang="ja-JP" altLang="en-US" sz="1500" dirty="0">
                <a:latin typeface="Times New Roman" panose="02020603050405020304" pitchFamily="18" charset="0"/>
                <a:ea typeface="メイリオ" panose="020B0604030504040204" pitchFamily="50" charset="-128"/>
              </a:rPr>
              <a:t>物体にかかる「</a:t>
            </a:r>
            <a:r>
              <a:rPr lang="ja-JP" altLang="en-US" sz="1500" b="1" dirty="0">
                <a:solidFill>
                  <a:srgbClr val="FF0000"/>
                </a:solidFill>
                <a:latin typeface="Times New Roman" panose="02020603050405020304" pitchFamily="18" charset="0"/>
                <a:ea typeface="メイリオ" panose="020B0604030504040204" pitchFamily="50" charset="-128"/>
              </a:rPr>
              <a:t>力</a:t>
            </a:r>
            <a:r>
              <a:rPr lang="ja-JP" altLang="en-US" sz="1500" dirty="0">
                <a:latin typeface="Times New Roman" panose="02020603050405020304" pitchFamily="18" charset="0"/>
                <a:ea typeface="メイリオ" panose="020B0604030504040204" pitchFamily="50" charset="-128"/>
              </a:rPr>
              <a:t>」と「</a:t>
            </a:r>
            <a:r>
              <a:rPr lang="ja-JP" altLang="en-US" sz="1500" b="1" dirty="0">
                <a:solidFill>
                  <a:srgbClr val="FF0000"/>
                </a:solidFill>
                <a:latin typeface="Times New Roman" panose="02020603050405020304" pitchFamily="18" charset="0"/>
                <a:ea typeface="メイリオ" panose="020B0604030504040204" pitchFamily="50" charset="-128"/>
              </a:rPr>
              <a:t>変形</a:t>
            </a:r>
            <a:r>
              <a:rPr lang="ja-JP" altLang="en-US" sz="1500" dirty="0">
                <a:latin typeface="Times New Roman" panose="02020603050405020304" pitchFamily="18" charset="0"/>
                <a:ea typeface="メイリオ" panose="020B0604030504040204" pitchFamily="50" charset="-128"/>
              </a:rPr>
              <a:t>」の関係を扱う「</a:t>
            </a:r>
            <a:r>
              <a:rPr lang="ja-JP" altLang="en-US" sz="1500" b="1" dirty="0">
                <a:solidFill>
                  <a:srgbClr val="FF0000"/>
                </a:solidFill>
                <a:latin typeface="Times New Roman" panose="02020603050405020304" pitchFamily="18" charset="0"/>
                <a:ea typeface="メイリオ" panose="020B0604030504040204" pitchFamily="50" charset="-128"/>
              </a:rPr>
              <a:t>材料力学</a:t>
            </a:r>
            <a:r>
              <a:rPr lang="ja-JP" altLang="en-US" sz="1500" dirty="0">
                <a:latin typeface="Times New Roman" panose="02020603050405020304" pitchFamily="18" charset="0"/>
                <a:ea typeface="メイリオ" panose="020B0604030504040204" pitchFamily="50" charset="-128"/>
              </a:rPr>
              <a:t>」を基礎に，</a:t>
            </a:r>
          </a:p>
          <a:p>
            <a:pPr marL="1588" indent="-1588">
              <a:lnSpc>
                <a:spcPct val="90000"/>
              </a:lnSpc>
              <a:buNone/>
              <a:defRPr/>
            </a:pPr>
            <a:r>
              <a:rPr lang="ja-JP" altLang="en-US" sz="1500" dirty="0">
                <a:latin typeface="Times New Roman" panose="02020603050405020304" pitchFamily="18" charset="0"/>
                <a:ea typeface="メイリオ" panose="020B0604030504040204" pitchFamily="50" charset="-128"/>
              </a:rPr>
              <a:t>	</a:t>
            </a:r>
            <a:r>
              <a:rPr lang="en-US" altLang="ja-JP" sz="1500" dirty="0">
                <a:latin typeface="Times New Roman" panose="02020603050405020304" pitchFamily="18" charset="0"/>
                <a:ea typeface="メイリオ" panose="020B0604030504040204" pitchFamily="50" charset="-128"/>
              </a:rPr>
              <a:t>	</a:t>
            </a:r>
            <a:r>
              <a:rPr lang="ja-JP" altLang="en-US" sz="1500" b="1" dirty="0">
                <a:solidFill>
                  <a:srgbClr val="0000FF"/>
                </a:solidFill>
                <a:latin typeface="Times New Roman" panose="02020603050405020304" pitchFamily="18" charset="0"/>
                <a:ea typeface="メイリオ" panose="020B0604030504040204" pitchFamily="50" charset="-128"/>
              </a:rPr>
              <a:t>高機能性新素材</a:t>
            </a:r>
            <a:r>
              <a:rPr lang="ja-JP" altLang="en-US" sz="1500" dirty="0">
                <a:latin typeface="Times New Roman" panose="02020603050405020304" pitchFamily="18" charset="0"/>
                <a:ea typeface="メイリオ" panose="020B0604030504040204" pitchFamily="50" charset="-128"/>
              </a:rPr>
              <a:t>・</a:t>
            </a:r>
            <a:r>
              <a:rPr lang="ja-JP" altLang="en-US" sz="1500" b="1" dirty="0">
                <a:solidFill>
                  <a:srgbClr val="0000FF"/>
                </a:solidFill>
                <a:latin typeface="Times New Roman" panose="02020603050405020304" pitchFamily="18" charset="0"/>
                <a:ea typeface="メイリオ" panose="020B0604030504040204" pitchFamily="50" charset="-128"/>
              </a:rPr>
              <a:t>特殊加工材料</a:t>
            </a:r>
            <a:r>
              <a:rPr lang="ja-JP" altLang="en-US" sz="1500" dirty="0">
                <a:latin typeface="Times New Roman" panose="02020603050405020304" pitchFamily="18" charset="0"/>
                <a:ea typeface="メイリオ" panose="020B0604030504040204" pitchFamily="50" charset="-128"/>
              </a:rPr>
              <a:t>の</a:t>
            </a:r>
            <a:r>
              <a:rPr lang="ja-JP" altLang="en-US" sz="1500" b="1" dirty="0">
                <a:latin typeface="Times New Roman" panose="02020603050405020304" pitchFamily="18" charset="0"/>
                <a:ea typeface="メイリオ" panose="020B0604030504040204" pitchFamily="50" charset="-128"/>
              </a:rPr>
              <a:t>強度と応用</a:t>
            </a:r>
            <a:r>
              <a:rPr lang="ja-JP" altLang="en-US" sz="1500" dirty="0">
                <a:latin typeface="Times New Roman" panose="02020603050405020304" pitchFamily="18" charset="0"/>
                <a:ea typeface="メイリオ" panose="020B0604030504040204" pitchFamily="50" charset="-128"/>
              </a:rPr>
              <a:t>研究</a:t>
            </a:r>
          </a:p>
          <a:p>
            <a:pPr marL="1588" indent="-1588">
              <a:lnSpc>
                <a:spcPct val="90000"/>
              </a:lnSpc>
              <a:buNone/>
              <a:defRPr/>
            </a:pPr>
            <a:r>
              <a:rPr lang="ja-JP" altLang="en-US" sz="1500" dirty="0">
                <a:latin typeface="Times New Roman" panose="02020603050405020304" pitchFamily="18" charset="0"/>
                <a:ea typeface="メイリオ" panose="020B0604030504040204" pitchFamily="50" charset="-128"/>
              </a:rPr>
              <a:t>	</a:t>
            </a:r>
            <a:r>
              <a:rPr lang="en-US" altLang="ja-JP" sz="1500" dirty="0">
                <a:latin typeface="Times New Roman" panose="02020603050405020304" pitchFamily="18" charset="0"/>
                <a:ea typeface="メイリオ" panose="020B0604030504040204" pitchFamily="50" charset="-128"/>
              </a:rPr>
              <a:t>	</a:t>
            </a:r>
            <a:r>
              <a:rPr lang="ja-JP" altLang="en-US" sz="1500" b="1" dirty="0">
                <a:solidFill>
                  <a:srgbClr val="0000FF"/>
                </a:solidFill>
                <a:latin typeface="Times New Roman" panose="02020603050405020304" pitchFamily="18" charset="0"/>
                <a:ea typeface="メイリオ" panose="020B0604030504040204" pitchFamily="50" charset="-128"/>
              </a:rPr>
              <a:t>バイオメカニクス</a:t>
            </a:r>
            <a:r>
              <a:rPr lang="ja-JP" altLang="en-US" sz="1500" dirty="0">
                <a:latin typeface="Times New Roman" panose="02020603050405020304" pitchFamily="18" charset="0"/>
                <a:ea typeface="メイリオ" panose="020B0604030504040204" pitchFamily="50" charset="-128"/>
              </a:rPr>
              <a:t>による</a:t>
            </a:r>
            <a:r>
              <a:rPr lang="ja-JP" altLang="en-US" sz="1500" b="1" dirty="0">
                <a:latin typeface="Times New Roman" panose="02020603050405020304" pitchFamily="18" charset="0"/>
                <a:ea typeface="メイリオ" panose="020B0604030504040204" pitchFamily="50" charset="-128"/>
              </a:rPr>
              <a:t>医療技術貢献</a:t>
            </a:r>
            <a:r>
              <a:rPr lang="ja-JP" altLang="en-US" sz="1500" dirty="0">
                <a:latin typeface="Times New Roman" panose="02020603050405020304" pitchFamily="18" charset="0"/>
                <a:ea typeface="メイリオ" panose="020B0604030504040204" pitchFamily="50" charset="-128"/>
              </a:rPr>
              <a:t>に関わる研究</a:t>
            </a:r>
          </a:p>
          <a:p>
            <a:pPr marL="1588" indent="-1588">
              <a:lnSpc>
                <a:spcPct val="90000"/>
              </a:lnSpc>
              <a:buNone/>
              <a:defRPr/>
            </a:pPr>
            <a:r>
              <a:rPr lang="ja-JP" altLang="en-US" sz="1500" dirty="0">
                <a:latin typeface="Times New Roman" panose="02020603050405020304" pitchFamily="18" charset="0"/>
                <a:ea typeface="メイリオ" panose="020B0604030504040204" pitchFamily="50" charset="-128"/>
              </a:rPr>
              <a:t>を行っています</a:t>
            </a:r>
            <a:r>
              <a:rPr lang="en-US" altLang="ja-JP" sz="1500" dirty="0">
                <a:latin typeface="Times New Roman" panose="02020603050405020304" pitchFamily="18" charset="0"/>
                <a:ea typeface="メイリオ" panose="020B0604030504040204" pitchFamily="50" charset="-128"/>
              </a:rPr>
              <a:t>.</a:t>
            </a:r>
            <a:endParaRPr lang="ja-JP" altLang="en-US" sz="1500" dirty="0">
              <a:latin typeface="Times New Roman" panose="02020603050405020304" pitchFamily="18" charset="0"/>
              <a:ea typeface="メイリオ" panose="020B0604030504040204" pitchFamily="50" charset="-128"/>
            </a:endParaRPr>
          </a:p>
        </p:txBody>
      </p:sp>
      <p:pic>
        <p:nvPicPr>
          <p:cNvPr id="16" name="Picture 2" descr="D:\User\Images\Thema\DigitalStealCamera\試験機\力学試験機\AGG20k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8851" y="2799673"/>
            <a:ext cx="1798256" cy="2400278"/>
          </a:xfrm>
          <a:prstGeom prst="rect">
            <a:avLst/>
          </a:prstGeom>
          <a:ln>
            <a:noFill/>
          </a:ln>
          <a:effectLst>
            <a:softEdge rad="63500"/>
          </a:effectLst>
          <a:extLst>
            <a:ext uri="{909E8E84-426E-40DD-AFC4-6F175D3DCCD1}">
              <a14:hiddenFill xmlns:a14="http://schemas.microsoft.com/office/drawing/2010/main">
                <a:solidFill>
                  <a:srgbClr val="FFFFFF"/>
                </a:solidFill>
              </a14:hiddenFill>
            </a:ext>
          </a:extLst>
        </p:spPr>
      </p:pic>
      <p:pic>
        <p:nvPicPr>
          <p:cNvPr id="17" name="Picture 3" descr="D:\User\Images\Thema\DigitalStealCamera\試験機\脊椎関係\6AxisParale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9" y="2799674"/>
            <a:ext cx="1798256" cy="2400278"/>
          </a:xfrm>
          <a:prstGeom prst="rect">
            <a:avLst/>
          </a:prstGeom>
          <a:ln>
            <a:noFill/>
          </a:ln>
          <a:effectLst>
            <a:softEdge rad="63500"/>
          </a:effectLst>
          <a:extLst>
            <a:ext uri="{909E8E84-426E-40DD-AFC4-6F175D3DCCD1}">
              <a14:hiddenFill xmlns:a14="http://schemas.microsoft.com/office/drawing/2010/main">
                <a:solidFill>
                  <a:srgbClr val="FFFFFF"/>
                </a:solidFill>
              </a14:hiddenFill>
            </a:ext>
          </a:extLst>
        </p:spPr>
      </p:pic>
      <p:sp>
        <p:nvSpPr>
          <p:cNvPr id="18" name="角丸四角形 17"/>
          <p:cNvSpPr/>
          <p:nvPr/>
        </p:nvSpPr>
        <p:spPr>
          <a:xfrm>
            <a:off x="457200" y="1481103"/>
            <a:ext cx="8119814" cy="1100394"/>
          </a:xfrm>
          <a:prstGeom prst="roundRect">
            <a:avLst>
              <a:gd name="adj" fmla="val 4046"/>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ja-JP" altLang="en-US" sz="2800" dirty="0">
              <a:solidFill>
                <a:schemeClr val="tx1"/>
              </a:solidFill>
              <a:latin typeface="Times New Roman" panose="02020603050405020304" pitchFamily="18" charset="0"/>
              <a:ea typeface="メイリオ" panose="020B0604030504040204" pitchFamily="50" charset="-128"/>
            </a:endParaRPr>
          </a:p>
        </p:txBody>
      </p:sp>
      <p:sp>
        <p:nvSpPr>
          <p:cNvPr id="19" name="角丸四角形 18"/>
          <p:cNvSpPr/>
          <p:nvPr/>
        </p:nvSpPr>
        <p:spPr>
          <a:xfrm>
            <a:off x="6672736" y="2861920"/>
            <a:ext cx="2070751" cy="2769324"/>
          </a:xfrm>
          <a:prstGeom prst="roundRect">
            <a:avLst>
              <a:gd name="adj" fmla="val 5521"/>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ja-JP" altLang="en-US" sz="2800" dirty="0">
              <a:solidFill>
                <a:schemeClr val="tx1"/>
              </a:solidFill>
              <a:latin typeface="Times New Roman" panose="02020603050405020304" pitchFamily="18" charset="0"/>
              <a:ea typeface="メイリオ" panose="020B0604030504040204" pitchFamily="50" charset="-128"/>
            </a:endParaRPr>
          </a:p>
        </p:txBody>
      </p:sp>
      <p:sp>
        <p:nvSpPr>
          <p:cNvPr id="20" name="角丸四角形 19"/>
          <p:cNvSpPr/>
          <p:nvPr/>
        </p:nvSpPr>
        <p:spPr>
          <a:xfrm>
            <a:off x="2600325" y="2701877"/>
            <a:ext cx="3943350" cy="2929367"/>
          </a:xfrm>
          <a:prstGeom prst="roundRect">
            <a:avLst>
              <a:gd name="adj" fmla="val 3824"/>
            </a:avLst>
          </a:prstGeom>
          <a:no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ja-JP" altLang="en-US" sz="2800" dirty="0">
              <a:solidFill>
                <a:schemeClr val="tx1"/>
              </a:solidFill>
              <a:latin typeface="Times New Roman" panose="02020603050405020304" pitchFamily="18" charset="0"/>
              <a:ea typeface="メイリオ" panose="020B0604030504040204" pitchFamily="50" charset="-128"/>
            </a:endParaRPr>
          </a:p>
        </p:txBody>
      </p:sp>
      <p:sp>
        <p:nvSpPr>
          <p:cNvPr id="21"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2635625" y="5285764"/>
            <a:ext cx="1881482" cy="263149"/>
          </a:xfrm>
          <a:prstGeom prst="rect">
            <a:avLst/>
          </a:prstGeom>
          <a:noFill/>
          <a:ln w="9525">
            <a:noFill/>
            <a:miter lim="800000"/>
            <a:headEnd/>
            <a:tailEnd/>
          </a:ln>
          <a:effectLs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高温炉付複合負荷試験機</a:t>
            </a:r>
            <a:endParaRPr lang="en-US" altLang="ja-JP" sz="1200" b="1" u="sng" dirty="0">
              <a:latin typeface="Times New Roman" panose="02020603050405020304" pitchFamily="18" charset="0"/>
              <a:ea typeface="メイリオ" panose="020B0604030504040204" pitchFamily="50" charset="-128"/>
            </a:endParaRPr>
          </a:p>
        </p:txBody>
      </p:sp>
      <p:sp>
        <p:nvSpPr>
          <p:cNvPr id="22"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4621984" y="5285764"/>
            <a:ext cx="1881482" cy="263149"/>
          </a:xfrm>
          <a:prstGeom prst="rect">
            <a:avLst/>
          </a:prstGeom>
          <a:noFill/>
          <a:ln w="9525">
            <a:noFill/>
            <a:miter lim="800000"/>
            <a:headEnd/>
            <a:tailEnd/>
          </a:ln>
          <a:effectLs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六軸力学評価装置</a:t>
            </a:r>
            <a:endParaRPr lang="en-US" altLang="ja-JP" sz="1200" b="1" u="sng" dirty="0">
              <a:latin typeface="Times New Roman" panose="02020603050405020304" pitchFamily="18" charset="0"/>
              <a:ea typeface="メイリオ" panose="020B0604030504040204" pitchFamily="50" charset="-128"/>
            </a:endParaRPr>
          </a:p>
        </p:txBody>
      </p:sp>
      <p:sp>
        <p:nvSpPr>
          <p:cNvPr id="23" name="角丸四角形 22"/>
          <p:cNvSpPr/>
          <p:nvPr/>
        </p:nvSpPr>
        <p:spPr>
          <a:xfrm>
            <a:off x="515952" y="2861920"/>
            <a:ext cx="1916782" cy="2769324"/>
          </a:xfrm>
          <a:prstGeom prst="roundRect">
            <a:avLst>
              <a:gd name="adj" fmla="val 552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ja-JP" altLang="en-US" sz="2800" dirty="0">
              <a:solidFill>
                <a:schemeClr val="tx1"/>
              </a:solidFill>
              <a:latin typeface="Times New Roman" panose="02020603050405020304" pitchFamily="18" charset="0"/>
              <a:ea typeface="メイリオ" panose="020B0604030504040204" pitchFamily="50" charset="-128"/>
            </a:endParaRPr>
          </a:p>
        </p:txBody>
      </p:sp>
      <p:pic>
        <p:nvPicPr>
          <p:cNvPr id="24" name="Picture 16" descr="D:\User\Yoshikawa\OfficeWorks\BSE_Lab\HomePage\2009Oct\Img\Parts\SP.jpg"/>
          <p:cNvPicPr>
            <a:picLocks noChangeAspect="1" noChangeArrowheads="1"/>
          </p:cNvPicPr>
          <p:nvPr/>
        </p:nvPicPr>
        <p:blipFill>
          <a:blip r:embed="rId5">
            <a:extLst>
              <a:ext uri="{28A0092B-C50C-407E-A947-70E740481C1C}">
                <a14:useLocalDpi xmlns:a14="http://schemas.microsoft.com/office/drawing/2010/main" val="0"/>
              </a:ext>
            </a:extLst>
          </a:blip>
          <a:srcRect t="30479"/>
          <a:stretch>
            <a:fillRect/>
          </a:stretch>
        </p:blipFill>
        <p:spPr bwMode="auto">
          <a:xfrm>
            <a:off x="704680" y="2966948"/>
            <a:ext cx="1539325" cy="581131"/>
          </a:xfrm>
          <a:prstGeom prst="rect">
            <a:avLst/>
          </a:prstGeom>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 descr="D:\User\Yoshikawa\OfficeWorks\BSE_Lab\HomePage\2009Oct\Img\Parts\c.jpg"/>
          <p:cNvPicPr>
            <a:picLocks noChangeAspect="1" noChangeArrowheads="1"/>
          </p:cNvPicPr>
          <p:nvPr/>
        </p:nvPicPr>
        <p:blipFill>
          <a:blip r:embed="rId6">
            <a:extLst>
              <a:ext uri="{28A0092B-C50C-407E-A947-70E740481C1C}">
                <a14:useLocalDpi xmlns:a14="http://schemas.microsoft.com/office/drawing/2010/main" val="0"/>
              </a:ext>
            </a:extLst>
          </a:blip>
          <a:srcRect l="15244" t="12891"/>
          <a:stretch>
            <a:fillRect/>
          </a:stretch>
        </p:blipFill>
        <p:spPr bwMode="auto">
          <a:xfrm>
            <a:off x="7165416" y="4423801"/>
            <a:ext cx="1085390" cy="762706"/>
          </a:xfrm>
          <a:prstGeom prst="rect">
            <a:avLst/>
          </a:prstGeom>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2" descr="D:\User\Yoshikawa\OfficeWorks\BSE_Lab\HomePage\2009Oct\Img\Parts\rn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84325" y="2954277"/>
            <a:ext cx="746803" cy="1073986"/>
          </a:xfrm>
          <a:prstGeom prst="rect">
            <a:avLst/>
          </a:prstGeom>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descr="C:\Documents and Settings\Yoshikawa\デスクトップ\2010材料学会イブニングセミナー\Img\Amorphous.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4575" y="3941577"/>
            <a:ext cx="714833" cy="7148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8" name="Picture 4" descr="C:\Users\吉川　高正\Desktop\BMG_T_YS.G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5056" y="3832646"/>
            <a:ext cx="1756647" cy="1408797"/>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551252" y="3484510"/>
            <a:ext cx="1881482" cy="263149"/>
          </a:xfrm>
          <a:prstGeom prst="rect">
            <a:avLst/>
          </a:prstGeom>
          <a:noFill/>
          <a:ln w="9525">
            <a:noFill/>
            <a:miter lim="800000"/>
            <a:headEnd/>
            <a:tailEnd/>
          </a:ln>
          <a:effectLs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超塑性変形</a:t>
            </a:r>
            <a:endParaRPr lang="en-US" altLang="ja-JP" sz="1200" b="1" u="sng" dirty="0">
              <a:latin typeface="Times New Roman" panose="02020603050405020304" pitchFamily="18" charset="0"/>
              <a:ea typeface="メイリオ" panose="020B0604030504040204" pitchFamily="50" charset="-128"/>
            </a:endParaRPr>
          </a:p>
        </p:txBody>
      </p:sp>
      <p:sp>
        <p:nvSpPr>
          <p:cNvPr id="30"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551252" y="5186507"/>
            <a:ext cx="1881482" cy="263149"/>
          </a:xfrm>
          <a:prstGeom prst="rect">
            <a:avLst/>
          </a:prstGeom>
          <a:noFill/>
          <a:ln w="9525">
            <a:noFill/>
            <a:miter lim="800000"/>
            <a:headEnd/>
            <a:tailEnd/>
          </a:ln>
          <a:effectLs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非晶質金属の強度限界</a:t>
            </a:r>
            <a:endParaRPr lang="en-US" altLang="ja-JP" sz="1200" b="1" u="sng" dirty="0">
              <a:latin typeface="Times New Roman" panose="02020603050405020304" pitchFamily="18" charset="0"/>
              <a:ea typeface="メイリオ" panose="020B0604030504040204" pitchFamily="50" charset="-128"/>
            </a:endParaRPr>
          </a:p>
        </p:txBody>
      </p:sp>
      <p:sp>
        <p:nvSpPr>
          <p:cNvPr id="31"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6672737" y="5186507"/>
            <a:ext cx="2070750" cy="461665"/>
          </a:xfrm>
          <a:prstGeom prst="rect">
            <a:avLst/>
          </a:prstGeom>
          <a:noFill/>
          <a:ln w="9525">
            <a:noFill/>
            <a:miter lim="800000"/>
            <a:headEnd/>
            <a:tailEnd/>
          </a:ln>
          <a:effectLs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795463" indent="-1795463" algn="ctr">
              <a:lnSpc>
                <a:spcPct val="90000"/>
              </a:lnSpc>
              <a:buNone/>
              <a:defRPr/>
            </a:pPr>
            <a:r>
              <a:rPr lang="en-US" altLang="ja-JP" sz="1200" b="1" u="sng" dirty="0">
                <a:latin typeface="Times New Roman" panose="02020603050405020304" pitchFamily="18" charset="0"/>
                <a:ea typeface="メイリオ" panose="020B0604030504040204" pitchFamily="50" charset="-128"/>
              </a:rPr>
              <a:t>MRI</a:t>
            </a:r>
            <a:r>
              <a:rPr lang="ja-JP" altLang="en-US" sz="1200" b="1" u="sng" dirty="0">
                <a:latin typeface="Times New Roman" panose="02020603050405020304" pitchFamily="18" charset="0"/>
                <a:ea typeface="メイリオ" panose="020B0604030504040204" pitchFamily="50" charset="-128"/>
              </a:rPr>
              <a:t>画像の力学解析による</a:t>
            </a:r>
            <a:endParaRPr lang="en-US" altLang="ja-JP" sz="1200" b="1" u="sng" dirty="0">
              <a:latin typeface="Times New Roman" panose="02020603050405020304" pitchFamily="18" charset="0"/>
              <a:ea typeface="メイリオ" panose="020B0604030504040204" pitchFamily="50" charset="-128"/>
            </a:endParaRPr>
          </a:p>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心臓疾患診断</a:t>
            </a:r>
            <a:endParaRPr lang="en-US" altLang="ja-JP" sz="1200" b="1" u="sng" dirty="0">
              <a:latin typeface="Times New Roman" panose="02020603050405020304" pitchFamily="18" charset="0"/>
              <a:ea typeface="メイリオ" panose="020B0604030504040204" pitchFamily="50" charset="-128"/>
            </a:endParaRPr>
          </a:p>
        </p:txBody>
      </p:sp>
      <p:pic>
        <p:nvPicPr>
          <p:cNvPr id="32" name="Picture 3" descr="C:\Users\吉川　高正\Desktop\Tenure-Track201503\Images\PS.GIF"/>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9254684" flipH="1">
            <a:off x="7728553" y="3097322"/>
            <a:ext cx="765724" cy="63831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吉川　高正\Desktop\Tenure-Track201503\Images\Screw.GIF"/>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20345630" flipH="1">
            <a:off x="7627132" y="3493175"/>
            <a:ext cx="686138" cy="205714"/>
          </a:xfrm>
          <a:prstGeom prst="rect">
            <a:avLst/>
          </a:prstGeom>
          <a:noFill/>
          <a:extLst>
            <a:ext uri="{909E8E84-426E-40DD-AFC4-6F175D3DCCD1}">
              <a14:hiddenFill xmlns:a14="http://schemas.microsoft.com/office/drawing/2010/main">
                <a:solidFill>
                  <a:srgbClr val="FFFFFF"/>
                </a:solidFill>
              </a14:hiddenFill>
            </a:ext>
          </a:extLst>
        </p:spPr>
      </p:pic>
      <p:sp>
        <p:nvSpPr>
          <p:cNvPr id="34"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6672737" y="3976491"/>
            <a:ext cx="2070750" cy="466281"/>
          </a:xfrm>
          <a:prstGeom prst="rect">
            <a:avLst/>
          </a:prstGeom>
          <a:noFill/>
          <a:ln w="9525">
            <a:noFill/>
            <a:miter lim="800000"/>
            <a:headEnd/>
            <a:tailEnd/>
          </a:ln>
          <a:effectLs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脊椎インプラントの</a:t>
            </a:r>
            <a:endParaRPr lang="en-US" altLang="ja-JP" sz="1200" b="1" u="sng" dirty="0">
              <a:latin typeface="Times New Roman" panose="02020603050405020304" pitchFamily="18" charset="0"/>
              <a:ea typeface="メイリオ" panose="020B0604030504040204" pitchFamily="50" charset="-128"/>
            </a:endParaRPr>
          </a:p>
          <a:p>
            <a:pPr marL="1795463" indent="-1795463" algn="ctr">
              <a:lnSpc>
                <a:spcPct val="90000"/>
              </a:lnSpc>
              <a:buNone/>
              <a:defRPr/>
            </a:pPr>
            <a:r>
              <a:rPr lang="ja-JP" altLang="en-US" sz="1200" b="1" u="sng" dirty="0">
                <a:latin typeface="Times New Roman" panose="02020603050405020304" pitchFamily="18" charset="0"/>
                <a:ea typeface="メイリオ" panose="020B0604030504040204" pitchFamily="50" charset="-128"/>
              </a:rPr>
              <a:t>性能評価</a:t>
            </a:r>
            <a:endParaRPr lang="en-US" altLang="ja-JP" sz="1200" b="1" u="sng" dirty="0">
              <a:latin typeface="Times New Roman" panose="02020603050405020304" pitchFamily="18" charset="0"/>
              <a:ea typeface="メイリオ" panose="020B0604030504040204" pitchFamily="50" charset="-128"/>
            </a:endParaRPr>
          </a:p>
        </p:txBody>
      </p:sp>
      <p:sp>
        <p:nvSpPr>
          <p:cNvPr id="35" name="右矢印 34"/>
          <p:cNvSpPr/>
          <p:nvPr/>
        </p:nvSpPr>
        <p:spPr>
          <a:xfrm>
            <a:off x="6322081" y="3930671"/>
            <a:ext cx="504056" cy="442658"/>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kumimoji="1" lang="ja-JP" altLang="en-US"/>
          </a:p>
        </p:txBody>
      </p:sp>
      <p:sp>
        <p:nvSpPr>
          <p:cNvPr id="36" name="左矢印 35"/>
          <p:cNvSpPr/>
          <p:nvPr/>
        </p:nvSpPr>
        <p:spPr>
          <a:xfrm>
            <a:off x="2320424" y="3999813"/>
            <a:ext cx="449406" cy="418254"/>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kumimoji="1" lang="ja-JP" altLang="en-US"/>
          </a:p>
        </p:txBody>
      </p:sp>
      <p:sp>
        <p:nvSpPr>
          <p:cNvPr id="37" name="テキスト ボックス 35">
            <a:extLst>
              <a:ext uri="{FF2B5EF4-FFF2-40B4-BE49-F238E27FC236}">
                <a16:creationId xmlns:a16="http://schemas.microsoft.com/office/drawing/2014/main" id="{8FAEE5DB-5A3E-564C-A88E-53295B49EDF0}"/>
              </a:ext>
            </a:extLst>
          </p:cNvPr>
          <p:cNvSpPr txBox="1">
            <a:spLocks noChangeArrowheads="1"/>
          </p:cNvSpPr>
          <p:nvPr/>
        </p:nvSpPr>
        <p:spPr bwMode="auto">
          <a:xfrm>
            <a:off x="551252" y="5733256"/>
            <a:ext cx="8008746" cy="5597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marL="1588" indent="-1588">
              <a:lnSpc>
                <a:spcPct val="90000"/>
              </a:lnSpc>
              <a:buNone/>
              <a:defRPr/>
            </a:pPr>
            <a:r>
              <a:rPr lang="ja-JP" altLang="en-US" sz="1500" dirty="0">
                <a:latin typeface="Times New Roman" panose="02020603050405020304" pitchFamily="18" charset="0"/>
                <a:ea typeface="メイリオ" panose="020B0604030504040204" pitchFamily="50" charset="-128"/>
              </a:rPr>
              <a:t>機械工学ﾌﾚｯｼｭﾏﾝｾﾞﾐﾅｰﾙでは</a:t>
            </a:r>
            <a:r>
              <a:rPr lang="en-US" altLang="ja-JP" sz="1500" dirty="0">
                <a:latin typeface="Times New Roman" panose="02020603050405020304" pitchFamily="18" charset="0"/>
                <a:ea typeface="メイリオ" panose="020B0604030504040204" pitchFamily="50" charset="-128"/>
              </a:rPr>
              <a:t>…</a:t>
            </a:r>
          </a:p>
          <a:p>
            <a:pPr marL="1588" indent="-1588">
              <a:lnSpc>
                <a:spcPct val="90000"/>
              </a:lnSpc>
              <a:buNone/>
              <a:defRPr/>
            </a:pPr>
            <a:r>
              <a:rPr lang="ja-JP" altLang="en-US" sz="1500" dirty="0">
                <a:latin typeface="Times New Roman" panose="02020603050405020304" pitchFamily="18" charset="0"/>
                <a:ea typeface="メイリオ" panose="020B0604030504040204" pitchFamily="50" charset="-128"/>
              </a:rPr>
              <a:t>　「</a:t>
            </a:r>
            <a:r>
              <a:rPr lang="ja-JP" altLang="en-US" sz="1500" b="1" dirty="0">
                <a:solidFill>
                  <a:srgbClr val="0000FF"/>
                </a:solidFill>
                <a:latin typeface="Times New Roman" panose="02020603050405020304" pitchFamily="18" charset="0"/>
                <a:ea typeface="メイリオ" panose="020B0604030504040204" pitchFamily="50" charset="-128"/>
              </a:rPr>
              <a:t>形状記憶合金</a:t>
            </a:r>
            <a:r>
              <a:rPr lang="ja-JP" altLang="en-US" sz="1500" dirty="0">
                <a:latin typeface="Times New Roman" panose="02020603050405020304" pitchFamily="18" charset="0"/>
                <a:ea typeface="メイリオ" panose="020B0604030504040204" pitchFamily="50" charset="-128"/>
              </a:rPr>
              <a:t>」の体験と「</a:t>
            </a:r>
            <a:r>
              <a:rPr lang="ja-JP" altLang="en-US" sz="1500" b="1" dirty="0">
                <a:solidFill>
                  <a:srgbClr val="0000FF"/>
                </a:solidFill>
                <a:latin typeface="Times New Roman" panose="02020603050405020304" pitchFamily="18" charset="0"/>
                <a:ea typeface="メイリオ" panose="020B0604030504040204" pitchFamily="50" charset="-128"/>
              </a:rPr>
              <a:t>構造物模型の強度試験</a:t>
            </a:r>
            <a:r>
              <a:rPr lang="ja-JP" altLang="en-US" sz="1500" dirty="0">
                <a:latin typeface="Times New Roman" panose="02020603050405020304" pitchFamily="18" charset="0"/>
                <a:ea typeface="メイリオ" panose="020B0604030504040204" pitchFamily="50" charset="-128"/>
              </a:rPr>
              <a:t>」体験会などを行います．</a:t>
            </a:r>
          </a:p>
        </p:txBody>
      </p:sp>
    </p:spTree>
    <p:extLst>
      <p:ext uri="{BB962C8B-B14F-4D97-AF65-F5344CB8AC3E}">
        <p14:creationId xmlns:p14="http://schemas.microsoft.com/office/powerpoint/2010/main" val="2602016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93CDDD"/>
            </a:gs>
            <a:gs pos="59000">
              <a:srgbClr val="FFFFFF"/>
            </a:gs>
            <a:gs pos="100000">
              <a:srgbClr val="FFFFFF"/>
            </a:gs>
          </a:gsLst>
          <a:lin ang="4080000" scaled="0"/>
        </a:gra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9907E426-6D4E-494E-BCE7-CA3AB9B292F9}"/>
              </a:ext>
            </a:extLst>
          </p:cNvPr>
          <p:cNvSpPr/>
          <p:nvPr/>
        </p:nvSpPr>
        <p:spPr>
          <a:xfrm>
            <a:off x="-10800" y="-10800"/>
            <a:ext cx="9162000" cy="1274400"/>
          </a:xfrm>
          <a:prstGeom prst="rect">
            <a:avLst/>
          </a:prstGeom>
          <a:gradFill>
            <a:gsLst>
              <a:gs pos="0">
                <a:schemeClr val="accent1">
                  <a:tint val="100000"/>
                  <a:shade val="100000"/>
                  <a:satMod val="130000"/>
                  <a:lumMod val="90000"/>
                </a:schemeClr>
              </a:gs>
              <a:gs pos="100000">
                <a:schemeClr val="tx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Yu Gothic Medium" panose="020B0400000000000000" pitchFamily="34" charset="-128"/>
              <a:ea typeface="Yu Gothic Medium" panose="020B0400000000000000" pitchFamily="34" charset="-128"/>
            </a:endParaRPr>
          </a:p>
        </p:txBody>
      </p:sp>
      <p:sp>
        <p:nvSpPr>
          <p:cNvPr id="21" name="テキスト ボックス 35">
            <a:extLst>
              <a:ext uri="{FF2B5EF4-FFF2-40B4-BE49-F238E27FC236}">
                <a16:creationId xmlns:a16="http://schemas.microsoft.com/office/drawing/2014/main" id="{0F7ED444-AE6F-A84F-AFE6-B88961CBE694}"/>
              </a:ext>
            </a:extLst>
          </p:cNvPr>
          <p:cNvSpPr txBox="1">
            <a:spLocks noChangeArrowheads="1"/>
          </p:cNvSpPr>
          <p:nvPr/>
        </p:nvSpPr>
        <p:spPr bwMode="auto">
          <a:xfrm>
            <a:off x="412200" y="1453595"/>
            <a:ext cx="8316000" cy="720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algn="just">
              <a:spcBef>
                <a:spcPct val="0"/>
              </a:spcBef>
              <a:buFont typeface="Arial" panose="020B0604020202020204" pitchFamily="34" charset="0"/>
              <a:buNone/>
            </a:pPr>
            <a:r>
              <a:rPr lang="ja-JP" altLang="en-US" sz="2000">
                <a:solidFill>
                  <a:schemeClr val="tx2"/>
                </a:solidFill>
                <a:latin typeface="Yu Gothic Medium" panose="020B0400000000000000" pitchFamily="34" charset="-128"/>
                <a:ea typeface="Yu Gothic Medium" panose="020B0400000000000000" pitchFamily="34" charset="-128"/>
              </a:rPr>
              <a:t>量子熱力学や量子情報、複雑系科学に関する研究、および単純液体や液晶の秩序形成の分子論的研究といった理論的研究をおこなっています</a:t>
            </a:r>
          </a:p>
        </p:txBody>
      </p:sp>
      <p:sp>
        <p:nvSpPr>
          <p:cNvPr id="22" name="テキスト ボックス 23">
            <a:extLst>
              <a:ext uri="{FF2B5EF4-FFF2-40B4-BE49-F238E27FC236}">
                <a16:creationId xmlns:a16="http://schemas.microsoft.com/office/drawing/2014/main" id="{6FD85038-88B0-E242-A189-B73796FDDA0F}"/>
              </a:ext>
            </a:extLst>
          </p:cNvPr>
          <p:cNvSpPr txBox="1">
            <a:spLocks noChangeArrowheads="1"/>
          </p:cNvSpPr>
          <p:nvPr/>
        </p:nvSpPr>
        <p:spPr bwMode="auto">
          <a:xfrm>
            <a:off x="2273208" y="800238"/>
            <a:ext cx="45939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r>
              <a:rPr lang="ja-JP" altLang="en-US" sz="2000" dirty="0">
                <a:solidFill>
                  <a:schemeClr val="bg1"/>
                </a:solidFill>
                <a:latin typeface="Yu Gothic Medium" panose="020B0400000000000000" pitchFamily="34" charset="-128"/>
                <a:ea typeface="Yu Gothic Medium" panose="020B0400000000000000" pitchFamily="34" charset="-128"/>
              </a:rPr>
              <a:t>准教授：鳥飼正志</a:t>
            </a:r>
            <a:r>
              <a:rPr kumimoji="0" lang="ja-JP" altLang="en-US" sz="2000" dirty="0">
                <a:solidFill>
                  <a:srgbClr val="FFFFFF"/>
                </a:solidFill>
                <a:latin typeface="Yu Gothic Medium" panose="020B0400000000000000" pitchFamily="34" charset="-128"/>
                <a:ea typeface="Yu Gothic Medium" panose="020B0400000000000000" pitchFamily="34" charset="-128"/>
              </a:rPr>
              <a:t>　</a:t>
            </a:r>
            <a:endParaRPr lang="ja-JP" altLang="en-US" sz="2000" dirty="0">
              <a:solidFill>
                <a:srgbClr val="000000"/>
              </a:solidFill>
              <a:latin typeface="Yu Gothic Medium" panose="020B0400000000000000" pitchFamily="34" charset="-128"/>
              <a:ea typeface="Yu Gothic Medium" panose="020B0400000000000000" pitchFamily="34" charset="-128"/>
            </a:endParaRPr>
          </a:p>
        </p:txBody>
      </p:sp>
      <p:sp>
        <p:nvSpPr>
          <p:cNvPr id="23" name="正方形/長方形 29">
            <a:extLst>
              <a:ext uri="{FF2B5EF4-FFF2-40B4-BE49-F238E27FC236}">
                <a16:creationId xmlns:a16="http://schemas.microsoft.com/office/drawing/2014/main" id="{4513619C-6C01-AA4C-A6AB-183AAF227338}"/>
              </a:ext>
            </a:extLst>
          </p:cNvPr>
          <p:cNvSpPr>
            <a:spLocks noChangeArrowheads="1"/>
          </p:cNvSpPr>
          <p:nvPr/>
        </p:nvSpPr>
        <p:spPr bwMode="auto">
          <a:xfrm>
            <a:off x="3246761" y="241604"/>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34" charset="-128"/>
              </a:defRPr>
            </a:lvl9pPr>
          </a:lstStyle>
          <a:p>
            <a:pPr>
              <a:spcBef>
                <a:spcPct val="0"/>
              </a:spcBef>
              <a:spcAft>
                <a:spcPts val="3000"/>
              </a:spcAft>
              <a:buFontTx/>
              <a:buNone/>
            </a:pPr>
            <a:r>
              <a:rPr lang="ja-JP" altLang="en-US">
                <a:solidFill>
                  <a:srgbClr val="FFFFFF"/>
                </a:solidFill>
                <a:latin typeface="Yu Gothic Medium" panose="020B0400000000000000" pitchFamily="34" charset="-128"/>
                <a:ea typeface="Yu Gothic Medium" panose="020B0400000000000000" pitchFamily="34" charset="-128"/>
              </a:rPr>
              <a:t>物理学研究室</a:t>
            </a:r>
            <a:endParaRPr kumimoji="0" lang="ja-JP" altLang="en-US">
              <a:solidFill>
                <a:srgbClr val="FFFFFF"/>
              </a:solidFill>
              <a:latin typeface="Yu Gothic Medium" panose="020B0400000000000000" pitchFamily="34" charset="-128"/>
              <a:ea typeface="Yu Gothic Medium" panose="020B0400000000000000" pitchFamily="34" charset="-128"/>
            </a:endParaRPr>
          </a:p>
        </p:txBody>
      </p:sp>
      <p:sp>
        <p:nvSpPr>
          <p:cNvPr id="24" name="テキスト ボックス 23">
            <a:extLst>
              <a:ext uri="{FF2B5EF4-FFF2-40B4-BE49-F238E27FC236}">
                <a16:creationId xmlns:a16="http://schemas.microsoft.com/office/drawing/2014/main" id="{98D70458-CC01-8444-B6F7-5915BE596F8A}"/>
              </a:ext>
            </a:extLst>
          </p:cNvPr>
          <p:cNvSpPr txBox="1"/>
          <p:nvPr/>
        </p:nvSpPr>
        <p:spPr>
          <a:xfrm>
            <a:off x="180000" y="6042407"/>
            <a:ext cx="4104000" cy="646331"/>
          </a:xfrm>
          <a:prstGeom prst="rect">
            <a:avLst/>
          </a:prstGeom>
          <a:noFill/>
        </p:spPr>
        <p:txBody>
          <a:bodyPr wrap="square">
            <a:spAutoFit/>
          </a:bodyPr>
          <a:lstStyle/>
          <a:p>
            <a:pPr algn="just">
              <a:defRPr/>
            </a:pPr>
            <a:r>
              <a:rPr lang="ja-JP" altLang="en-US">
                <a:solidFill>
                  <a:schemeClr val="tx2"/>
                </a:solidFill>
                <a:latin typeface="Yu Gothic Medium" panose="020B0400000000000000" pitchFamily="34" charset="-128"/>
                <a:ea typeface="Yu Gothic Medium" panose="020B0400000000000000" pitchFamily="34" charset="-128"/>
              </a:rPr>
              <a:t>地震活動の複雑ネットワーク表現。頂点</a:t>
            </a:r>
            <a:r>
              <a:rPr lang="en-US" altLang="ja-JP">
                <a:solidFill>
                  <a:schemeClr val="tx2"/>
                </a:solidFill>
                <a:latin typeface="Yu Gothic Medium" panose="020B0400000000000000" pitchFamily="34" charset="-128"/>
                <a:ea typeface="Yu Gothic Medium" panose="020B0400000000000000" pitchFamily="34" charset="-128"/>
              </a:rPr>
              <a:t> A</a:t>
            </a:r>
            <a:r>
              <a:rPr lang="ja-JP" altLang="en-US">
                <a:solidFill>
                  <a:schemeClr val="tx2"/>
                </a:solidFill>
                <a:latin typeface="Yu Gothic Medium" panose="020B0400000000000000" pitchFamily="34" charset="-128"/>
                <a:ea typeface="Yu Gothic Medium" panose="020B0400000000000000" pitchFamily="34" charset="-128"/>
              </a:rPr>
              <a:t>、</a:t>
            </a:r>
            <a:r>
              <a:rPr lang="en-US" altLang="ja-JP">
                <a:solidFill>
                  <a:schemeClr val="tx2"/>
                </a:solidFill>
                <a:latin typeface="Yu Gothic Medium" panose="020B0400000000000000" pitchFamily="34" charset="-128"/>
                <a:ea typeface="Yu Gothic Medium" panose="020B0400000000000000" pitchFamily="34" charset="-128"/>
              </a:rPr>
              <a:t>B</a:t>
            </a:r>
            <a:r>
              <a:rPr lang="ja-JP" altLang="en-US">
                <a:solidFill>
                  <a:schemeClr val="tx2"/>
                </a:solidFill>
                <a:latin typeface="Yu Gothic Medium" panose="020B0400000000000000" pitchFamily="34" charset="-128"/>
                <a:ea typeface="Yu Gothic Medium" panose="020B0400000000000000" pitchFamily="34" charset="-128"/>
              </a:rPr>
              <a:t>、</a:t>
            </a:r>
            <a:r>
              <a:rPr lang="en-US" altLang="ja-JP">
                <a:solidFill>
                  <a:schemeClr val="tx2"/>
                </a:solidFill>
                <a:latin typeface="Yu Gothic Medium" panose="020B0400000000000000" pitchFamily="34" charset="-128"/>
                <a:ea typeface="Yu Gothic Medium" panose="020B0400000000000000" pitchFamily="34" charset="-128"/>
              </a:rPr>
              <a:t>C </a:t>
            </a:r>
            <a:r>
              <a:rPr lang="ja-JP" altLang="en-US">
                <a:solidFill>
                  <a:schemeClr val="tx2"/>
                </a:solidFill>
                <a:latin typeface="Yu Gothic Medium" panose="020B0400000000000000" pitchFamily="34" charset="-128"/>
                <a:ea typeface="Yu Gothic Medium" panose="020B0400000000000000" pitchFamily="34" charset="-128"/>
              </a:rPr>
              <a:t>は大規模地震をあらわす</a:t>
            </a:r>
            <a:endParaRPr lang="en-US" altLang="ja-JP">
              <a:solidFill>
                <a:schemeClr val="tx2"/>
              </a:solidFill>
              <a:latin typeface="Yu Gothic Medium" panose="020B0400000000000000" pitchFamily="34" charset="-128"/>
              <a:ea typeface="Yu Gothic Medium" panose="020B0400000000000000" pitchFamily="34" charset="-128"/>
            </a:endParaRPr>
          </a:p>
        </p:txBody>
      </p:sp>
      <p:pic>
        <p:nvPicPr>
          <p:cNvPr id="25" name="図 9">
            <a:extLst>
              <a:ext uri="{FF2B5EF4-FFF2-40B4-BE49-F238E27FC236}">
                <a16:creationId xmlns:a16="http://schemas.microsoft.com/office/drawing/2014/main" id="{99BC7AC5-CC9D-C442-9CA6-C31263E0F8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7064" y="3111695"/>
            <a:ext cx="2809875"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図 6">
            <a:extLst>
              <a:ext uri="{FF2B5EF4-FFF2-40B4-BE49-F238E27FC236}">
                <a16:creationId xmlns:a16="http://schemas.microsoft.com/office/drawing/2014/main" id="{0CDD5484-359C-3047-A5C8-6D4E6D308E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1142" y="3111695"/>
            <a:ext cx="2221716" cy="28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テキスト ボックス 26">
            <a:extLst>
              <a:ext uri="{FF2B5EF4-FFF2-40B4-BE49-F238E27FC236}">
                <a16:creationId xmlns:a16="http://schemas.microsoft.com/office/drawing/2014/main" id="{FED6262C-08F7-B342-948D-0C7689BDDDF7}"/>
              </a:ext>
            </a:extLst>
          </p:cNvPr>
          <p:cNvSpPr txBox="1"/>
          <p:nvPr/>
        </p:nvSpPr>
        <p:spPr>
          <a:xfrm>
            <a:off x="4860001" y="6042407"/>
            <a:ext cx="4104000" cy="646331"/>
          </a:xfrm>
          <a:prstGeom prst="rect">
            <a:avLst/>
          </a:prstGeom>
          <a:noFill/>
        </p:spPr>
        <p:txBody>
          <a:bodyPr wrap="square">
            <a:spAutoFit/>
          </a:bodyPr>
          <a:lstStyle/>
          <a:p>
            <a:pPr algn="just">
              <a:defRPr/>
            </a:pPr>
            <a:r>
              <a:rPr lang="ja-JP" altLang="en-US">
                <a:solidFill>
                  <a:schemeClr val="tx2"/>
                </a:solidFill>
                <a:latin typeface="Yu Gothic Medium" panose="020B0400000000000000" pitchFamily="34" charset="-128"/>
                <a:ea typeface="Yu Gothic Medium" panose="020B0400000000000000" pitchFamily="34" charset="-128"/>
              </a:rPr>
              <a:t>理論的に決定した粒子間相互作用を持つ粒子が自発的に形成したカゴメ格子</a:t>
            </a:r>
            <a:endParaRPr lang="en-US" altLang="ja-JP">
              <a:solidFill>
                <a:schemeClr val="tx2"/>
              </a:solidFill>
              <a:latin typeface="Yu Gothic Medium" panose="020B0400000000000000" pitchFamily="34" charset="-128"/>
              <a:ea typeface="Yu Gothic Medium" panose="020B0400000000000000" pitchFamily="34" charset="-128"/>
            </a:endParaRPr>
          </a:p>
        </p:txBody>
      </p:sp>
      <p:sp>
        <p:nvSpPr>
          <p:cNvPr id="28" name="テキスト ボックス 27">
            <a:extLst>
              <a:ext uri="{FF2B5EF4-FFF2-40B4-BE49-F238E27FC236}">
                <a16:creationId xmlns:a16="http://schemas.microsoft.com/office/drawing/2014/main" id="{F8443054-2BE3-C147-B531-1473310C705F}"/>
              </a:ext>
            </a:extLst>
          </p:cNvPr>
          <p:cNvSpPr txBox="1"/>
          <p:nvPr/>
        </p:nvSpPr>
        <p:spPr>
          <a:xfrm>
            <a:off x="4860001" y="2351476"/>
            <a:ext cx="4104000" cy="646331"/>
          </a:xfrm>
          <a:prstGeom prst="rect">
            <a:avLst/>
          </a:prstGeom>
          <a:noFill/>
        </p:spPr>
        <p:txBody>
          <a:bodyPr wrap="square" rtlCol="0">
            <a:spAutoFit/>
          </a:bodyPr>
          <a:lstStyle/>
          <a:p>
            <a:pPr algn="just"/>
            <a:r>
              <a:rPr kumimoji="1" lang="ja-JP" altLang="en-US">
                <a:solidFill>
                  <a:schemeClr val="tx2"/>
                </a:solidFill>
                <a:latin typeface="Yu Gothic Medium" panose="020B0400000000000000" pitchFamily="34" charset="-128"/>
                <a:ea typeface="Yu Gothic Medium" panose="020B0400000000000000" pitchFamily="34" charset="-128"/>
              </a:rPr>
              <a:t>個々の粒子の性質と、粒子の集合の性質との関係を明らかにする</a:t>
            </a:r>
          </a:p>
        </p:txBody>
      </p:sp>
      <p:sp>
        <p:nvSpPr>
          <p:cNvPr id="29" name="正方形/長方形 28">
            <a:extLst>
              <a:ext uri="{FF2B5EF4-FFF2-40B4-BE49-F238E27FC236}">
                <a16:creationId xmlns:a16="http://schemas.microsoft.com/office/drawing/2014/main" id="{703A62D1-FD14-E847-BFAB-CCDCF89AFE57}"/>
              </a:ext>
            </a:extLst>
          </p:cNvPr>
          <p:cNvSpPr/>
          <p:nvPr/>
        </p:nvSpPr>
        <p:spPr>
          <a:xfrm>
            <a:off x="180000" y="2351476"/>
            <a:ext cx="4104000" cy="646331"/>
          </a:xfrm>
          <a:prstGeom prst="rect">
            <a:avLst/>
          </a:prstGeom>
        </p:spPr>
        <p:txBody>
          <a:bodyPr>
            <a:spAutoFit/>
          </a:bodyPr>
          <a:lstStyle/>
          <a:p>
            <a:pPr algn="just"/>
            <a:r>
              <a:rPr lang="ja-JP" altLang="en-US">
                <a:solidFill>
                  <a:schemeClr val="tx2"/>
                </a:solidFill>
                <a:latin typeface="Yu Gothic Medium" panose="020B0400000000000000" pitchFamily="34" charset="-128"/>
                <a:ea typeface="Yu Gothic Medium" panose="020B0400000000000000" pitchFamily="34" charset="-128"/>
              </a:rPr>
              <a:t>個々の要素の集合が全体として示す性質を解明する</a:t>
            </a:r>
          </a:p>
        </p:txBody>
      </p:sp>
    </p:spTree>
    <p:extLst>
      <p:ext uri="{BB962C8B-B14F-4D97-AF65-F5344CB8AC3E}">
        <p14:creationId xmlns:p14="http://schemas.microsoft.com/office/powerpoint/2010/main" val="4136967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図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706" y="4859618"/>
            <a:ext cx="1386461" cy="1395046"/>
          </a:xfrm>
          <a:prstGeom prst="rect">
            <a:avLst/>
          </a:prstGeom>
        </p:spPr>
      </p:pic>
      <p:sp>
        <p:nvSpPr>
          <p:cNvPr id="80" name="正方形/長方形 79"/>
          <p:cNvSpPr/>
          <p:nvPr/>
        </p:nvSpPr>
        <p:spPr>
          <a:xfrm>
            <a:off x="0" y="0"/>
            <a:ext cx="9144000" cy="642938"/>
          </a:xfrm>
          <a:prstGeom prst="rect">
            <a:avLst/>
          </a:prstGeom>
          <a:gradFill flip="none" rotWithShape="1">
            <a:gsLst>
              <a:gs pos="0">
                <a:srgbClr val="000D34"/>
              </a:gs>
              <a:gs pos="100000">
                <a:srgbClr val="0033C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a:p>
        </p:txBody>
      </p:sp>
      <p:sp>
        <p:nvSpPr>
          <p:cNvPr id="81" name="角丸四角形 80"/>
          <p:cNvSpPr/>
          <p:nvPr/>
        </p:nvSpPr>
        <p:spPr>
          <a:xfrm>
            <a:off x="88900" y="928688"/>
            <a:ext cx="8964613" cy="5749925"/>
          </a:xfrm>
          <a:prstGeom prst="roundRect">
            <a:avLst>
              <a:gd name="adj" fmla="val 5720"/>
            </a:avLst>
          </a:prstGeom>
          <a:noFill/>
          <a:ln w="19050">
            <a:solidFill>
              <a:srgbClr val="FF0000"/>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dirty="0"/>
          </a:p>
        </p:txBody>
      </p:sp>
      <p:sp>
        <p:nvSpPr>
          <p:cNvPr id="82" name="タイトル 1"/>
          <p:cNvSpPr txBox="1">
            <a:spLocks/>
          </p:cNvSpPr>
          <p:nvPr/>
        </p:nvSpPr>
        <p:spPr>
          <a:xfrm>
            <a:off x="447675" y="58738"/>
            <a:ext cx="8229600" cy="512762"/>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kumimoji="1" sz="4000" kern="1200" spc="-100" baseline="0">
                <a:solidFill>
                  <a:schemeClr val="tx2"/>
                </a:solidFill>
                <a:latin typeface="+mj-lt"/>
                <a:ea typeface="+mj-ea"/>
                <a:cs typeface="+mj-cs"/>
              </a:defRPr>
            </a:lvl1pPr>
          </a:lstStyle>
          <a:p>
            <a:r>
              <a:rPr lang="ja-JP" altLang="en-US" sz="3200" dirty="0">
                <a:solidFill>
                  <a:schemeClr val="bg1"/>
                </a:solidFill>
              </a:rPr>
              <a:t>量子応用工学研究室</a:t>
            </a:r>
          </a:p>
        </p:txBody>
      </p:sp>
      <p:sp>
        <p:nvSpPr>
          <p:cNvPr id="83" name="テキスト ボックス 49"/>
          <p:cNvSpPr txBox="1">
            <a:spLocks noChangeArrowheads="1"/>
          </p:cNvSpPr>
          <p:nvPr/>
        </p:nvSpPr>
        <p:spPr bwMode="auto">
          <a:xfrm>
            <a:off x="4139952" y="134562"/>
            <a:ext cx="4032448" cy="36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nSpc>
                <a:spcPct val="120000"/>
              </a:lnSpc>
            </a:pPr>
            <a:r>
              <a:rPr lang="ja-JP" altLang="en-US" sz="1600" dirty="0">
                <a:solidFill>
                  <a:schemeClr val="bg1"/>
                </a:solidFill>
                <a:latin typeface="Calibri" pitchFamily="34" charset="0"/>
              </a:rPr>
              <a:t>教授</a:t>
            </a:r>
            <a:r>
              <a:rPr lang="en-US" altLang="ja-JP" sz="1600" dirty="0">
                <a:solidFill>
                  <a:schemeClr val="bg1"/>
                </a:solidFill>
                <a:latin typeface="Calibri" pitchFamily="34" charset="0"/>
              </a:rPr>
              <a:t>: </a:t>
            </a:r>
            <a:r>
              <a:rPr lang="ja-JP" altLang="en-US" sz="1600" dirty="0">
                <a:solidFill>
                  <a:schemeClr val="bg1"/>
                </a:solidFill>
                <a:latin typeface="Calibri" pitchFamily="34" charset="0"/>
              </a:rPr>
              <a:t>小竹茂夫，助教</a:t>
            </a:r>
            <a:r>
              <a:rPr lang="en-US" altLang="ja-JP" sz="1600" dirty="0">
                <a:solidFill>
                  <a:schemeClr val="bg1"/>
                </a:solidFill>
                <a:latin typeface="Calibri" pitchFamily="34" charset="0"/>
              </a:rPr>
              <a:t>: </a:t>
            </a:r>
            <a:r>
              <a:rPr lang="ja-JP" altLang="en-US" sz="1600" dirty="0">
                <a:solidFill>
                  <a:schemeClr val="bg1"/>
                </a:solidFill>
                <a:latin typeface="Calibri" pitchFamily="34" charset="0"/>
              </a:rPr>
              <a:t>河村貴宏</a:t>
            </a:r>
            <a:endParaRPr lang="ja-JP" altLang="en-US" sz="1600" dirty="0">
              <a:solidFill>
                <a:schemeClr val="bg1"/>
              </a:solidFill>
              <a:latin typeface="ＭＳ Ｐゴシック" pitchFamily="50" charset="-128"/>
            </a:endParaRPr>
          </a:p>
        </p:txBody>
      </p:sp>
      <p:sp>
        <p:nvSpPr>
          <p:cNvPr id="86" name="テキスト ボックス 7"/>
          <p:cNvSpPr txBox="1">
            <a:spLocks noChangeArrowheads="1"/>
          </p:cNvSpPr>
          <p:nvPr/>
        </p:nvSpPr>
        <p:spPr bwMode="auto">
          <a:xfrm>
            <a:off x="222250" y="1700213"/>
            <a:ext cx="42560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600">
                <a:latin typeface="Calibri" pitchFamily="34" charset="0"/>
              </a:rPr>
              <a:t>硬質薄膜コーティング材</a:t>
            </a:r>
            <a:r>
              <a:rPr lang="en-US" altLang="ja-JP" sz="1600">
                <a:latin typeface="Calibri" pitchFamily="34" charset="0"/>
              </a:rPr>
              <a:t>: DLC, TiN, BN, BCN, etc.</a:t>
            </a:r>
          </a:p>
        </p:txBody>
      </p:sp>
      <p:sp>
        <p:nvSpPr>
          <p:cNvPr id="87" name="角丸四角形 86"/>
          <p:cNvSpPr/>
          <p:nvPr/>
        </p:nvSpPr>
        <p:spPr>
          <a:xfrm>
            <a:off x="176213" y="1430338"/>
            <a:ext cx="4319587" cy="2303462"/>
          </a:xfrm>
          <a:prstGeom prst="roundRect">
            <a:avLst>
              <a:gd name="adj" fmla="val 10009"/>
            </a:avLst>
          </a:prstGeom>
          <a:ln w="19050">
            <a:solidFill>
              <a:schemeClr val="tx2"/>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88" name="角丸四角形 87"/>
          <p:cNvSpPr/>
          <p:nvPr/>
        </p:nvSpPr>
        <p:spPr>
          <a:xfrm>
            <a:off x="4629150" y="1430338"/>
            <a:ext cx="4319588" cy="2303462"/>
          </a:xfrm>
          <a:prstGeom prst="roundRect">
            <a:avLst>
              <a:gd name="adj" fmla="val 10009"/>
            </a:avLst>
          </a:prstGeom>
          <a:ln w="19050">
            <a:solidFill>
              <a:schemeClr val="tx2"/>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89" name="角丸四角形 88"/>
          <p:cNvSpPr/>
          <p:nvPr/>
        </p:nvSpPr>
        <p:spPr>
          <a:xfrm>
            <a:off x="176213" y="4149725"/>
            <a:ext cx="4319587" cy="2303463"/>
          </a:xfrm>
          <a:prstGeom prst="roundRect">
            <a:avLst>
              <a:gd name="adj" fmla="val 10009"/>
            </a:avLst>
          </a:prstGeom>
          <a:ln w="19050">
            <a:solidFill>
              <a:schemeClr val="tx2"/>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90" name="角丸四角形 89"/>
          <p:cNvSpPr/>
          <p:nvPr/>
        </p:nvSpPr>
        <p:spPr>
          <a:xfrm>
            <a:off x="4629150" y="4149725"/>
            <a:ext cx="4319588" cy="2303463"/>
          </a:xfrm>
          <a:prstGeom prst="roundRect">
            <a:avLst>
              <a:gd name="adj" fmla="val 10009"/>
            </a:avLst>
          </a:prstGeom>
          <a:ln w="19050">
            <a:solidFill>
              <a:schemeClr val="tx2"/>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91" name="テキスト ボックス 51"/>
          <p:cNvSpPr txBox="1">
            <a:spLocks noChangeArrowheads="1"/>
          </p:cNvSpPr>
          <p:nvPr/>
        </p:nvSpPr>
        <p:spPr bwMode="auto">
          <a:xfrm>
            <a:off x="993775" y="1152525"/>
            <a:ext cx="2619375"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r>
              <a:rPr lang="ja-JP" altLang="en-US" sz="1800" b="1" dirty="0">
                <a:solidFill>
                  <a:schemeClr val="tx2"/>
                </a:solidFill>
                <a:latin typeface="Calibri" pitchFamily="34" charset="0"/>
              </a:rPr>
              <a:t>プラズマ蒸着法を用いた機能性薄膜の開発</a:t>
            </a:r>
          </a:p>
        </p:txBody>
      </p:sp>
      <p:sp>
        <p:nvSpPr>
          <p:cNvPr id="92" name="テキスト ボックス 52"/>
          <p:cNvSpPr txBox="1">
            <a:spLocks noChangeArrowheads="1"/>
          </p:cNvSpPr>
          <p:nvPr/>
        </p:nvSpPr>
        <p:spPr bwMode="auto">
          <a:xfrm>
            <a:off x="323528" y="3862388"/>
            <a:ext cx="4032448"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r>
              <a:rPr lang="ja-JP" altLang="en-US" sz="1800" b="1" dirty="0">
                <a:solidFill>
                  <a:schemeClr val="tx2"/>
                </a:solidFill>
              </a:rPr>
              <a:t>ワイドギャップ半導体の結晶成長・結晶欠陥の分子動力学シミュレーション</a:t>
            </a:r>
            <a:endParaRPr lang="ja-JP" altLang="en-US" sz="1800" b="1" dirty="0">
              <a:solidFill>
                <a:schemeClr val="tx2"/>
              </a:solidFill>
              <a:latin typeface="Calibri" pitchFamily="34" charset="0"/>
            </a:endParaRPr>
          </a:p>
        </p:txBody>
      </p:sp>
      <p:sp>
        <p:nvSpPr>
          <p:cNvPr id="93" name="テキスト ボックス 53"/>
          <p:cNvSpPr txBox="1">
            <a:spLocks noChangeArrowheads="1"/>
          </p:cNvSpPr>
          <p:nvPr/>
        </p:nvSpPr>
        <p:spPr bwMode="auto">
          <a:xfrm>
            <a:off x="5253795" y="1144588"/>
            <a:ext cx="3070299"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r>
              <a:rPr lang="ja-JP" altLang="en-US" sz="1800" b="1" dirty="0">
                <a:solidFill>
                  <a:schemeClr val="tx2"/>
                </a:solidFill>
                <a:latin typeface="Calibri" pitchFamily="34" charset="0"/>
              </a:rPr>
              <a:t>磁束密度測定による</a:t>
            </a:r>
          </a:p>
          <a:p>
            <a:pPr algn="ctr"/>
            <a:r>
              <a:rPr lang="ja-JP" altLang="en-US" sz="1800" b="1" dirty="0">
                <a:solidFill>
                  <a:schemeClr val="tx2"/>
                </a:solidFill>
                <a:latin typeface="Calibri" pitchFamily="34" charset="0"/>
              </a:rPr>
              <a:t>材料内部応力の非破壊検査</a:t>
            </a:r>
          </a:p>
        </p:txBody>
      </p:sp>
      <p:sp>
        <p:nvSpPr>
          <p:cNvPr id="94" name="テキスト ボックス 54"/>
          <p:cNvSpPr txBox="1">
            <a:spLocks noChangeArrowheads="1"/>
          </p:cNvSpPr>
          <p:nvPr/>
        </p:nvSpPr>
        <p:spPr bwMode="auto">
          <a:xfrm>
            <a:off x="5330825" y="3862388"/>
            <a:ext cx="2916238" cy="647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r>
              <a:rPr lang="ja-JP" altLang="en-US" sz="1800" b="1" dirty="0">
                <a:solidFill>
                  <a:schemeClr val="tx2"/>
                </a:solidFill>
                <a:latin typeface="Calibri" pitchFamily="34" charset="0"/>
              </a:rPr>
              <a:t>量子アルゴリズムを用いた多体振動系の振動解析</a:t>
            </a:r>
          </a:p>
        </p:txBody>
      </p:sp>
      <p:pic>
        <p:nvPicPr>
          <p:cNvPr id="95" name="Picture 2" descr="C:\Users\kawamura\Desktop\図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4770438"/>
            <a:ext cx="1512888"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4" descr="C:\Users\kawamura\Desktop\図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11913" y="4770438"/>
            <a:ext cx="234315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テキスト ボックス 121"/>
          <p:cNvSpPr txBox="1">
            <a:spLocks noChangeArrowheads="1"/>
          </p:cNvSpPr>
          <p:nvPr/>
        </p:nvSpPr>
        <p:spPr bwMode="auto">
          <a:xfrm>
            <a:off x="342900" y="4472923"/>
            <a:ext cx="40036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600" dirty="0">
                <a:latin typeface="Calibri" pitchFamily="34" charset="0"/>
              </a:rPr>
              <a:t>ワイドギャップ半導体</a:t>
            </a:r>
            <a:r>
              <a:rPr lang="en-US" altLang="ja-JP" sz="1600" dirty="0">
                <a:latin typeface="Calibri" pitchFamily="34" charset="0"/>
              </a:rPr>
              <a:t>: </a:t>
            </a:r>
            <a:r>
              <a:rPr lang="en-US" altLang="ja-JP" sz="1600" dirty="0" err="1">
                <a:latin typeface="Calibri" pitchFamily="34" charset="0"/>
              </a:rPr>
              <a:t>GaN</a:t>
            </a:r>
            <a:r>
              <a:rPr lang="en-US" altLang="ja-JP" sz="1600" dirty="0">
                <a:latin typeface="Calibri" pitchFamily="34" charset="0"/>
              </a:rPr>
              <a:t>, </a:t>
            </a:r>
            <a:r>
              <a:rPr lang="en-US" altLang="ja-JP" sz="1600" dirty="0" err="1">
                <a:latin typeface="Calibri" pitchFamily="34" charset="0"/>
              </a:rPr>
              <a:t>AlN</a:t>
            </a:r>
            <a:r>
              <a:rPr lang="en-US" altLang="ja-JP" sz="1600" dirty="0">
                <a:latin typeface="Calibri" pitchFamily="34" charset="0"/>
              </a:rPr>
              <a:t>, </a:t>
            </a:r>
            <a:r>
              <a:rPr lang="en-US" altLang="ja-JP" sz="1600" dirty="0" err="1">
                <a:latin typeface="Calibri" pitchFamily="34" charset="0"/>
              </a:rPr>
              <a:t>InN</a:t>
            </a:r>
            <a:r>
              <a:rPr lang="en-US" altLang="ja-JP" sz="1600" dirty="0">
                <a:latin typeface="Calibri" pitchFamily="34" charset="0"/>
              </a:rPr>
              <a:t>, </a:t>
            </a:r>
            <a:r>
              <a:rPr lang="en-US" altLang="ja-JP" sz="1600" dirty="0" err="1">
                <a:latin typeface="Calibri" pitchFamily="34" charset="0"/>
              </a:rPr>
              <a:t>SiC</a:t>
            </a:r>
            <a:r>
              <a:rPr lang="en-US" altLang="ja-JP" sz="1600" dirty="0">
                <a:latin typeface="Calibri" pitchFamily="34" charset="0"/>
              </a:rPr>
              <a:t>, etc.</a:t>
            </a:r>
          </a:p>
        </p:txBody>
      </p:sp>
      <p:grpSp>
        <p:nvGrpSpPr>
          <p:cNvPr id="98" name="Group 7"/>
          <p:cNvGrpSpPr>
            <a:grpSpLocks/>
          </p:cNvGrpSpPr>
          <p:nvPr/>
        </p:nvGrpSpPr>
        <p:grpSpPr bwMode="auto">
          <a:xfrm rot="1769266">
            <a:off x="4929188" y="2432050"/>
            <a:ext cx="1401762" cy="1211263"/>
            <a:chOff x="2434" y="7555"/>
            <a:chExt cx="2125" cy="1852"/>
          </a:xfrm>
        </p:grpSpPr>
        <p:sp>
          <p:nvSpPr>
            <p:cNvPr id="99" name="AutoShape 8"/>
            <p:cNvSpPr>
              <a:spLocks noChangeAspect="1" noChangeArrowheads="1"/>
            </p:cNvSpPr>
            <p:nvPr/>
          </p:nvSpPr>
          <p:spPr bwMode="auto">
            <a:xfrm flipV="1">
              <a:off x="2434" y="7555"/>
              <a:ext cx="2125" cy="1852"/>
            </a:xfrm>
            <a:prstGeom prst="triangle">
              <a:avLst>
                <a:gd name="adj" fmla="val 50000"/>
              </a:avLst>
            </a:prstGeom>
            <a:solidFill>
              <a:srgbClr val="C0C0C0"/>
            </a:solidFill>
            <a:ln w="9525">
              <a:miter lim="800000"/>
              <a:headEnd/>
              <a:tailEnd/>
            </a:ln>
            <a:scene3d>
              <a:camera prst="orthographicFront"/>
              <a:lightRig rig="threePt" dir="t"/>
            </a:scene3d>
            <a:sp3d>
              <a:bevelT/>
            </a:sp3d>
          </p:spPr>
          <p:txBody>
            <a:bodyPr lIns="74295" tIns="8890" rIns="74295" bIns="8890">
              <a:flatTx/>
            </a:bodyPr>
            <a:lstStyle/>
            <a:p>
              <a:pPr fontAlgn="auto">
                <a:spcBef>
                  <a:spcPts val="0"/>
                </a:spcBef>
                <a:spcAft>
                  <a:spcPts val="0"/>
                </a:spcAft>
                <a:defRPr/>
              </a:pPr>
              <a:endParaRPr lang="ja-JP" altLang="en-US" sz="1800">
                <a:latin typeface="+mn-lt"/>
                <a:ea typeface="+mn-ea"/>
              </a:endParaRPr>
            </a:p>
          </p:txBody>
        </p:sp>
        <p:sp>
          <p:nvSpPr>
            <p:cNvPr id="100" name="Oval 9"/>
            <p:cNvSpPr>
              <a:spLocks noChangeArrowheads="1"/>
            </p:cNvSpPr>
            <p:nvPr/>
          </p:nvSpPr>
          <p:spPr bwMode="auto">
            <a:xfrm>
              <a:off x="3046" y="7709"/>
              <a:ext cx="918" cy="926"/>
            </a:xfrm>
            <a:prstGeom prst="ellipse">
              <a:avLst/>
            </a:prstGeom>
            <a:solidFill>
              <a:srgbClr val="FFFFFF"/>
            </a:solidFill>
            <a:ln w="9525">
              <a:noFill/>
              <a:round/>
              <a:headEnd/>
              <a:tailEnd/>
            </a:ln>
            <a:scene3d>
              <a:camera prst="orthographicFront"/>
              <a:lightRig rig="threePt" dir="t"/>
            </a:scene3d>
            <a:sp3d>
              <a:bevelT/>
            </a:sp3d>
          </p:spPr>
          <p:txBody>
            <a:bodyPr lIns="74295" tIns="8890" rIns="74295" bIns="8890"/>
            <a:lstStyle/>
            <a:p>
              <a:pPr fontAlgn="auto">
                <a:spcBef>
                  <a:spcPts val="0"/>
                </a:spcBef>
                <a:spcAft>
                  <a:spcPts val="0"/>
                </a:spcAft>
                <a:defRPr/>
              </a:pPr>
              <a:endParaRPr lang="ja-JP" altLang="en-US" sz="1800">
                <a:latin typeface="+mn-lt"/>
                <a:ea typeface="+mn-ea"/>
              </a:endParaRPr>
            </a:p>
          </p:txBody>
        </p:sp>
        <p:sp>
          <p:nvSpPr>
            <p:cNvPr id="101" name="Oval 10"/>
            <p:cNvSpPr>
              <a:spLocks noChangeArrowheads="1"/>
            </p:cNvSpPr>
            <p:nvPr/>
          </p:nvSpPr>
          <p:spPr bwMode="auto">
            <a:xfrm>
              <a:off x="3244" y="7944"/>
              <a:ext cx="514" cy="490"/>
            </a:xfrm>
            <a:prstGeom prst="ellipse">
              <a:avLst/>
            </a:prstGeom>
            <a:noFill/>
            <a:ln w="9525">
              <a:solidFill>
                <a:srgbClr val="C0C0C0"/>
              </a:solidFill>
              <a:round/>
              <a:headEnd/>
              <a:tailEnd/>
            </a:ln>
            <a:scene3d>
              <a:camera prst="orthographicFront"/>
              <a:lightRig rig="threePt" dir="t"/>
            </a:scene3d>
            <a:sp3d>
              <a:bevelT/>
            </a:sp3d>
          </p:spPr>
          <p:txBody>
            <a:bodyPr lIns="74295" tIns="8890" rIns="74295" bIns="8890">
              <a:flatTx/>
            </a:bodyPr>
            <a:lstStyle/>
            <a:p>
              <a:pPr fontAlgn="auto">
                <a:spcBef>
                  <a:spcPts val="0"/>
                </a:spcBef>
                <a:spcAft>
                  <a:spcPts val="0"/>
                </a:spcAft>
                <a:defRPr/>
              </a:pPr>
              <a:endParaRPr lang="ja-JP" altLang="en-US" sz="1800">
                <a:latin typeface="+mn-lt"/>
                <a:ea typeface="+mn-ea"/>
              </a:endParaRPr>
            </a:p>
          </p:txBody>
        </p:sp>
        <p:sp>
          <p:nvSpPr>
            <p:cNvPr id="102" name="AutoShape 11"/>
            <p:cNvSpPr>
              <a:spLocks noChangeArrowheads="1"/>
            </p:cNvSpPr>
            <p:nvPr/>
          </p:nvSpPr>
          <p:spPr bwMode="auto">
            <a:xfrm>
              <a:off x="2954" y="7618"/>
              <a:ext cx="1070" cy="10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9 w 21600"/>
                <a:gd name="T25" fmla="*/ 3163 h 21600"/>
                <a:gd name="T26" fmla="*/ 18431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59" y="10800"/>
                  </a:moveTo>
                  <a:cubicBezTo>
                    <a:pt x="6959" y="12921"/>
                    <a:pt x="8679" y="14641"/>
                    <a:pt x="10800" y="14641"/>
                  </a:cubicBezTo>
                  <a:cubicBezTo>
                    <a:pt x="12921" y="14641"/>
                    <a:pt x="14641" y="12921"/>
                    <a:pt x="14641" y="10800"/>
                  </a:cubicBezTo>
                  <a:cubicBezTo>
                    <a:pt x="14641" y="8679"/>
                    <a:pt x="12921" y="6959"/>
                    <a:pt x="10800" y="6959"/>
                  </a:cubicBezTo>
                  <a:cubicBezTo>
                    <a:pt x="8679" y="6959"/>
                    <a:pt x="6959" y="8679"/>
                    <a:pt x="6959" y="10800"/>
                  </a:cubicBezTo>
                  <a:close/>
                </a:path>
              </a:pathLst>
            </a:custGeom>
            <a:solidFill>
              <a:srgbClr val="969696"/>
            </a:solidFill>
            <a:ln w="9525">
              <a:noFill/>
              <a:round/>
              <a:headEnd/>
              <a:tailEnd/>
            </a:ln>
            <a:scene3d>
              <a:camera prst="orthographicFront"/>
              <a:lightRig rig="threePt" dir="t"/>
            </a:scene3d>
            <a:sp3d>
              <a:bevelT/>
            </a:sp3d>
          </p:spPr>
          <p:txBody>
            <a:bodyPr lIns="74295" tIns="8890" rIns="74295" bIns="8890"/>
            <a:lstStyle/>
            <a:p>
              <a:pPr fontAlgn="auto">
                <a:spcBef>
                  <a:spcPts val="0"/>
                </a:spcBef>
                <a:spcAft>
                  <a:spcPts val="0"/>
                </a:spcAft>
                <a:defRPr/>
              </a:pPr>
              <a:endParaRPr lang="ja-JP" altLang="en-US" sz="1800">
                <a:latin typeface="+mn-lt"/>
                <a:ea typeface="+mn-ea"/>
              </a:endParaRPr>
            </a:p>
          </p:txBody>
        </p:sp>
      </p:grpSp>
      <p:pic>
        <p:nvPicPr>
          <p:cNvPr id="103"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l="25374" t="8472" r="25374" b="8472"/>
          <a:stretch>
            <a:fillRect/>
          </a:stretch>
        </p:blipFill>
        <p:spPr bwMode="auto">
          <a:xfrm>
            <a:off x="7032625" y="2062163"/>
            <a:ext cx="1425575"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04" name="Rectangle 37"/>
          <p:cNvSpPr>
            <a:spLocks noChangeArrowheads="1"/>
          </p:cNvSpPr>
          <p:nvPr/>
        </p:nvSpPr>
        <p:spPr bwMode="auto">
          <a:xfrm>
            <a:off x="5241925" y="2087563"/>
            <a:ext cx="1392238" cy="1385887"/>
          </a:xfrm>
          <a:prstGeom prst="rect">
            <a:avLst/>
          </a:prstGeom>
          <a:solidFill>
            <a:schemeClr val="bg2">
              <a:lumMod val="75000"/>
              <a:alpha val="30000"/>
            </a:schemeClr>
          </a:solidFill>
          <a:ln w="19050" algn="ctr">
            <a:solidFill>
              <a:schemeClr val="tx1"/>
            </a:solidFill>
            <a:prstDash val="sysDash"/>
            <a:miter lim="800000"/>
            <a:headEnd/>
            <a:tailEnd/>
          </a:ln>
        </p:spPr>
        <p:txBody>
          <a:bodyPr wrap="none" anchor="ctr"/>
          <a:lstStyle/>
          <a:p>
            <a:pPr fontAlgn="auto">
              <a:spcBef>
                <a:spcPts val="0"/>
              </a:spcBef>
              <a:spcAft>
                <a:spcPts val="0"/>
              </a:spcAft>
              <a:defRPr/>
            </a:pPr>
            <a:endParaRPr lang="ja-JP" altLang="en-US" sz="1800">
              <a:latin typeface="+mn-lt"/>
              <a:ea typeface="+mn-ea"/>
            </a:endParaRPr>
          </a:p>
        </p:txBody>
      </p:sp>
      <p:sp>
        <p:nvSpPr>
          <p:cNvPr id="105" name="右矢印 104"/>
          <p:cNvSpPr/>
          <p:nvPr/>
        </p:nvSpPr>
        <p:spPr>
          <a:xfrm>
            <a:off x="6716713" y="2641600"/>
            <a:ext cx="285750" cy="244475"/>
          </a:xfrm>
          <a:prstGeom prst="rightArrow">
            <a:avLst/>
          </a:prstGeom>
          <a:ln w="19050">
            <a:solidFill>
              <a:schemeClr val="tx1"/>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106" name="テキスト ボックス 166"/>
          <p:cNvSpPr txBox="1">
            <a:spLocks noChangeArrowheads="1"/>
          </p:cNvSpPr>
          <p:nvPr/>
        </p:nvSpPr>
        <p:spPr bwMode="auto">
          <a:xfrm>
            <a:off x="5218113" y="1725613"/>
            <a:ext cx="3194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600">
                <a:latin typeface="Calibri" pitchFamily="34" charset="0"/>
              </a:rPr>
              <a:t>残留磁化分布から残留応力を評価</a:t>
            </a:r>
          </a:p>
        </p:txBody>
      </p:sp>
      <p:sp>
        <p:nvSpPr>
          <p:cNvPr id="107" name="テキスト ボックス 168"/>
          <p:cNvSpPr txBox="1">
            <a:spLocks noChangeArrowheads="1"/>
          </p:cNvSpPr>
          <p:nvPr/>
        </p:nvSpPr>
        <p:spPr bwMode="auto">
          <a:xfrm>
            <a:off x="597754" y="6118466"/>
            <a:ext cx="723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400" dirty="0">
                <a:latin typeface="Calibri" pitchFamily="34" charset="0"/>
              </a:rPr>
              <a:t>超格子</a:t>
            </a:r>
          </a:p>
        </p:txBody>
      </p:sp>
      <p:sp>
        <p:nvSpPr>
          <p:cNvPr id="108" name="テキスト ボックス 169"/>
          <p:cNvSpPr txBox="1">
            <a:spLocks noChangeArrowheads="1"/>
          </p:cNvSpPr>
          <p:nvPr/>
        </p:nvSpPr>
        <p:spPr bwMode="auto">
          <a:xfrm>
            <a:off x="1961598" y="611856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400" dirty="0">
                <a:latin typeface="Calibri" pitchFamily="34" charset="0"/>
              </a:rPr>
              <a:t>結晶欠陥</a:t>
            </a:r>
            <a:endParaRPr lang="en-US" altLang="ja-JP" sz="1400" dirty="0">
              <a:latin typeface="Calibri" pitchFamily="34" charset="0"/>
            </a:endParaRPr>
          </a:p>
        </p:txBody>
      </p:sp>
      <p:sp>
        <p:nvSpPr>
          <p:cNvPr id="109" name="テキスト ボックス 170"/>
          <p:cNvSpPr txBox="1">
            <a:spLocks noChangeArrowheads="1"/>
          </p:cNvSpPr>
          <p:nvPr/>
        </p:nvSpPr>
        <p:spPr bwMode="auto">
          <a:xfrm>
            <a:off x="3310292" y="6118466"/>
            <a:ext cx="903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400" dirty="0">
                <a:latin typeface="Calibri" pitchFamily="34" charset="0"/>
              </a:rPr>
              <a:t>結晶成長</a:t>
            </a:r>
          </a:p>
        </p:txBody>
      </p:sp>
      <p:pic>
        <p:nvPicPr>
          <p:cNvPr id="110" name="Picture 2" descr="C:\Users\junya\Desktop\学校系\研究\プラズマ還元＆窒化\画像\2007年2月17日、02156.JPG"/>
          <p:cNvPicPr>
            <a:picLocks noChangeAspect="1" noChangeArrowheads="1"/>
          </p:cNvPicPr>
          <p:nvPr/>
        </p:nvPicPr>
        <p:blipFill>
          <a:blip r:embed="rId7" cstate="print"/>
          <a:srcRect l="42081" t="44887" r="38792" b="38168"/>
          <a:stretch>
            <a:fillRect/>
          </a:stretch>
        </p:blipFill>
        <p:spPr bwMode="auto">
          <a:xfrm>
            <a:off x="1485900" y="2065338"/>
            <a:ext cx="1219200" cy="1439862"/>
          </a:xfrm>
          <a:prstGeom prst="rect">
            <a:avLst/>
          </a:prstGeom>
          <a:noFill/>
          <a:ln w="9525">
            <a:solidFill>
              <a:schemeClr val="accent6"/>
            </a:solidFill>
            <a:miter lim="800000"/>
            <a:headEnd/>
            <a:tailEnd/>
          </a:ln>
        </p:spPr>
      </p:pic>
      <p:grpSp>
        <p:nvGrpSpPr>
          <p:cNvPr id="111" name="グループ化 211"/>
          <p:cNvGrpSpPr>
            <a:grpSpLocks noChangeAspect="1"/>
          </p:cNvGrpSpPr>
          <p:nvPr/>
        </p:nvGrpSpPr>
        <p:grpSpPr bwMode="auto">
          <a:xfrm>
            <a:off x="2816225" y="2109788"/>
            <a:ext cx="1317625" cy="1412875"/>
            <a:chOff x="5458178" y="2147714"/>
            <a:chExt cx="2250413" cy="2411442"/>
          </a:xfrm>
        </p:grpSpPr>
        <p:cxnSp>
          <p:nvCxnSpPr>
            <p:cNvPr id="112" name="直線コネクタ 111"/>
            <p:cNvCxnSpPr/>
            <p:nvPr/>
          </p:nvCxnSpPr>
          <p:spPr>
            <a:xfrm rot="5400000" flipH="1" flipV="1">
              <a:off x="7316803" y="4056369"/>
              <a:ext cx="2709" cy="5205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rot="16200000" flipH="1">
              <a:off x="7509360" y="4389812"/>
              <a:ext cx="151731" cy="27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a:off x="7456437" y="4467033"/>
              <a:ext cx="2521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線コネクタ 114"/>
            <p:cNvCxnSpPr/>
            <p:nvPr/>
          </p:nvCxnSpPr>
          <p:spPr>
            <a:xfrm>
              <a:off x="7516087" y="4510385"/>
              <a:ext cx="151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p:cNvCxnSpPr/>
            <p:nvPr/>
          </p:nvCxnSpPr>
          <p:spPr>
            <a:xfrm>
              <a:off x="7562179" y="4559156"/>
              <a:ext cx="406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7" name="グループ化 95"/>
            <p:cNvGrpSpPr>
              <a:grpSpLocks/>
            </p:cNvGrpSpPr>
            <p:nvPr/>
          </p:nvGrpSpPr>
          <p:grpSpPr bwMode="auto">
            <a:xfrm>
              <a:off x="5463897" y="3531234"/>
              <a:ext cx="2097056" cy="977709"/>
              <a:chOff x="4483818" y="2655085"/>
              <a:chExt cx="3653291" cy="1703271"/>
            </a:xfrm>
          </p:grpSpPr>
          <p:sp>
            <p:nvSpPr>
              <p:cNvPr id="137" name="平行四辺形 136"/>
              <p:cNvSpPr/>
              <p:nvPr/>
            </p:nvSpPr>
            <p:spPr>
              <a:xfrm>
                <a:off x="4483303" y="2987287"/>
                <a:ext cx="3655942" cy="1368860"/>
              </a:xfrm>
              <a:prstGeom prst="parallelogram">
                <a:avLst>
                  <a:gd name="adj" fmla="val 50520"/>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38" name="平行四辺形 137"/>
              <p:cNvSpPr/>
              <p:nvPr/>
            </p:nvSpPr>
            <p:spPr>
              <a:xfrm>
                <a:off x="4483303" y="2656872"/>
                <a:ext cx="3655942" cy="1368860"/>
              </a:xfrm>
              <a:prstGeom prst="parallelogram">
                <a:avLst>
                  <a:gd name="adj" fmla="val 50520"/>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39" name="平行四辺形 138"/>
              <p:cNvSpPr/>
              <p:nvPr/>
            </p:nvSpPr>
            <p:spPr>
              <a:xfrm rot="5400000" flipH="1">
                <a:off x="6954244" y="3171145"/>
                <a:ext cx="1694553" cy="675450"/>
              </a:xfrm>
              <a:prstGeom prst="parallelogram">
                <a:avLst>
                  <a:gd name="adj" fmla="val 201369"/>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grpSp>
        <p:grpSp>
          <p:nvGrpSpPr>
            <p:cNvPr id="118" name="グループ化 37"/>
            <p:cNvGrpSpPr>
              <a:grpSpLocks/>
            </p:cNvGrpSpPr>
            <p:nvPr/>
          </p:nvGrpSpPr>
          <p:grpSpPr bwMode="auto">
            <a:xfrm>
              <a:off x="5831220" y="3603670"/>
              <a:ext cx="1309304" cy="611000"/>
              <a:chOff x="6081130" y="2733962"/>
              <a:chExt cx="1309304" cy="611000"/>
            </a:xfrm>
          </p:grpSpPr>
          <p:sp>
            <p:nvSpPr>
              <p:cNvPr id="133" name="平行四辺形 132"/>
              <p:cNvSpPr/>
              <p:nvPr/>
            </p:nvSpPr>
            <p:spPr>
              <a:xfrm>
                <a:off x="6082254" y="2852217"/>
                <a:ext cx="1306867" cy="493126"/>
              </a:xfrm>
              <a:prstGeom prst="parallelogram">
                <a:avLst>
                  <a:gd name="adj" fmla="val 50520"/>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34" name="平行四辺形 133"/>
              <p:cNvSpPr/>
              <p:nvPr/>
            </p:nvSpPr>
            <p:spPr>
              <a:xfrm>
                <a:off x="6082254" y="2735710"/>
                <a:ext cx="1306867" cy="493126"/>
              </a:xfrm>
              <a:prstGeom prst="parallelogram">
                <a:avLst>
                  <a:gd name="adj" fmla="val 50520"/>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35" name="平行四辺形 134"/>
              <p:cNvSpPr/>
              <p:nvPr/>
            </p:nvSpPr>
            <p:spPr>
              <a:xfrm rot="16200000" flipV="1">
                <a:off x="6965004" y="2918518"/>
                <a:ext cx="609635" cy="238598"/>
              </a:xfrm>
              <a:prstGeom prst="parallelogram">
                <a:avLst>
                  <a:gd name="adj" fmla="val 201539"/>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36" name="正方形/長方形 135"/>
              <p:cNvSpPr/>
              <p:nvPr/>
            </p:nvSpPr>
            <p:spPr>
              <a:xfrm>
                <a:off x="6082254" y="3228836"/>
                <a:ext cx="1057423" cy="10837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grpSp>
        <p:sp>
          <p:nvSpPr>
            <p:cNvPr id="119" name="正方形/長方形 118"/>
            <p:cNvSpPr/>
            <p:nvPr/>
          </p:nvSpPr>
          <p:spPr>
            <a:xfrm>
              <a:off x="6464086" y="2147714"/>
              <a:ext cx="170814" cy="671952"/>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20" name="台形 119"/>
            <p:cNvSpPr/>
            <p:nvPr/>
          </p:nvSpPr>
          <p:spPr>
            <a:xfrm>
              <a:off x="5729535" y="2601363"/>
              <a:ext cx="1657615" cy="1481411"/>
            </a:xfrm>
            <a:prstGeom prst="trapezoid">
              <a:avLst>
                <a:gd name="adj" fmla="val 42288"/>
              </a:avLst>
            </a:prstGeom>
            <a:gradFill flip="none" rotWithShape="1">
              <a:gsLst>
                <a:gs pos="0">
                  <a:srgbClr val="FF66FF">
                    <a:alpha val="0"/>
                  </a:srgbClr>
                </a:gs>
                <a:gs pos="28000">
                  <a:srgbClr val="FF66FF"/>
                </a:gs>
                <a:gs pos="92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dirty="0"/>
            </a:p>
          </p:txBody>
        </p:sp>
        <p:sp>
          <p:nvSpPr>
            <p:cNvPr id="121" name="フリーフォーム 120"/>
            <p:cNvSpPr/>
            <p:nvPr/>
          </p:nvSpPr>
          <p:spPr>
            <a:xfrm>
              <a:off x="5891993" y="3976616"/>
              <a:ext cx="89475" cy="105671"/>
            </a:xfrm>
            <a:custGeom>
              <a:avLst/>
              <a:gdLst>
                <a:gd name="connsiteX0" fmla="*/ 28113 w 90256"/>
                <a:gd name="connsiteY0" fmla="*/ 0 h 106533"/>
                <a:gd name="connsiteX1" fmla="*/ 10357 w 90256"/>
                <a:gd name="connsiteY1" fmla="*/ 88777 h 106533"/>
                <a:gd name="connsiteX2" fmla="*/ 90256 w 90256"/>
                <a:gd name="connsiteY2" fmla="*/ 106533 h 106533"/>
              </a:gdLst>
              <a:ahLst/>
              <a:cxnLst>
                <a:cxn ang="0">
                  <a:pos x="connsiteX0" y="connsiteY0"/>
                </a:cxn>
                <a:cxn ang="0">
                  <a:pos x="connsiteX1" y="connsiteY1"/>
                </a:cxn>
                <a:cxn ang="0">
                  <a:pos x="connsiteX2" y="connsiteY2"/>
                </a:cxn>
              </a:cxnLst>
              <a:rect l="l" t="t" r="r" b="b"/>
              <a:pathLst>
                <a:path w="90256" h="106533">
                  <a:moveTo>
                    <a:pt x="28113" y="0"/>
                  </a:moveTo>
                  <a:cubicBezTo>
                    <a:pt x="14056" y="35511"/>
                    <a:pt x="0" y="71022"/>
                    <a:pt x="10357" y="88777"/>
                  </a:cubicBezTo>
                  <a:cubicBezTo>
                    <a:pt x="20714" y="106532"/>
                    <a:pt x="55485" y="106532"/>
                    <a:pt x="90256" y="106533"/>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dirty="0"/>
            </a:p>
          </p:txBody>
        </p:sp>
        <p:sp>
          <p:nvSpPr>
            <p:cNvPr id="122" name="フリーフォーム 121"/>
            <p:cNvSpPr/>
            <p:nvPr/>
          </p:nvSpPr>
          <p:spPr>
            <a:xfrm>
              <a:off x="6035694" y="3613545"/>
              <a:ext cx="151835" cy="70447"/>
            </a:xfrm>
            <a:custGeom>
              <a:avLst/>
              <a:gdLst>
                <a:gd name="connsiteX0" fmla="*/ 0 w 150921"/>
                <a:gd name="connsiteY0" fmla="*/ 71021 h 71021"/>
                <a:gd name="connsiteX1" fmla="*/ 62144 w 150921"/>
                <a:gd name="connsiteY1" fmla="*/ 17755 h 71021"/>
                <a:gd name="connsiteX2" fmla="*/ 150921 w 150921"/>
                <a:gd name="connsiteY2" fmla="*/ 0 h 71021"/>
              </a:gdLst>
              <a:ahLst/>
              <a:cxnLst>
                <a:cxn ang="0">
                  <a:pos x="connsiteX0" y="connsiteY0"/>
                </a:cxn>
                <a:cxn ang="0">
                  <a:pos x="connsiteX1" y="connsiteY1"/>
                </a:cxn>
                <a:cxn ang="0">
                  <a:pos x="connsiteX2" y="connsiteY2"/>
                </a:cxn>
              </a:cxnLst>
              <a:rect l="l" t="t" r="r" b="b"/>
              <a:pathLst>
                <a:path w="150921" h="71021">
                  <a:moveTo>
                    <a:pt x="0" y="71021"/>
                  </a:moveTo>
                  <a:cubicBezTo>
                    <a:pt x="18495" y="50306"/>
                    <a:pt x="36990" y="29592"/>
                    <a:pt x="62144" y="17755"/>
                  </a:cubicBezTo>
                  <a:cubicBezTo>
                    <a:pt x="87298" y="5918"/>
                    <a:pt x="119109" y="2959"/>
                    <a:pt x="150921"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dirty="0"/>
            </a:p>
          </p:txBody>
        </p:sp>
        <p:sp>
          <p:nvSpPr>
            <p:cNvPr id="123" name="フリーフォーム 122"/>
            <p:cNvSpPr/>
            <p:nvPr/>
          </p:nvSpPr>
          <p:spPr>
            <a:xfrm>
              <a:off x="6968396" y="3602707"/>
              <a:ext cx="140990" cy="100252"/>
            </a:xfrm>
            <a:custGeom>
              <a:avLst/>
              <a:gdLst>
                <a:gd name="connsiteX0" fmla="*/ 0 w 140563"/>
                <a:gd name="connsiteY0" fmla="*/ 0 h 97655"/>
                <a:gd name="connsiteX1" fmla="*/ 124287 w 140563"/>
                <a:gd name="connsiteY1" fmla="*/ 17756 h 97655"/>
                <a:gd name="connsiteX2" fmla="*/ 97654 w 140563"/>
                <a:gd name="connsiteY2" fmla="*/ 97655 h 97655"/>
              </a:gdLst>
              <a:ahLst/>
              <a:cxnLst>
                <a:cxn ang="0">
                  <a:pos x="connsiteX0" y="connsiteY0"/>
                </a:cxn>
                <a:cxn ang="0">
                  <a:pos x="connsiteX1" y="connsiteY1"/>
                </a:cxn>
                <a:cxn ang="0">
                  <a:pos x="connsiteX2" y="connsiteY2"/>
                </a:cxn>
              </a:cxnLst>
              <a:rect l="l" t="t" r="r" b="b"/>
              <a:pathLst>
                <a:path w="140563" h="97655">
                  <a:moveTo>
                    <a:pt x="0" y="0"/>
                  </a:moveTo>
                  <a:cubicBezTo>
                    <a:pt x="54005" y="740"/>
                    <a:pt x="108011" y="1480"/>
                    <a:pt x="124287" y="17756"/>
                  </a:cubicBezTo>
                  <a:cubicBezTo>
                    <a:pt x="140563" y="34032"/>
                    <a:pt x="119108" y="65843"/>
                    <a:pt x="97654" y="97655"/>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dirty="0"/>
            </a:p>
          </p:txBody>
        </p:sp>
        <p:sp>
          <p:nvSpPr>
            <p:cNvPr id="124" name="フリーフォーム 123"/>
            <p:cNvSpPr/>
            <p:nvPr/>
          </p:nvSpPr>
          <p:spPr>
            <a:xfrm>
              <a:off x="6789447" y="3968488"/>
              <a:ext cx="151835" cy="124636"/>
            </a:xfrm>
            <a:custGeom>
              <a:avLst/>
              <a:gdLst>
                <a:gd name="connsiteX0" fmla="*/ 150921 w 150921"/>
                <a:gd name="connsiteY0" fmla="*/ 0 h 124287"/>
                <a:gd name="connsiteX1" fmla="*/ 97655 w 150921"/>
                <a:gd name="connsiteY1" fmla="*/ 88776 h 124287"/>
                <a:gd name="connsiteX2" fmla="*/ 0 w 150921"/>
                <a:gd name="connsiteY2" fmla="*/ 124287 h 124287"/>
              </a:gdLst>
              <a:ahLst/>
              <a:cxnLst>
                <a:cxn ang="0">
                  <a:pos x="connsiteX0" y="connsiteY0"/>
                </a:cxn>
                <a:cxn ang="0">
                  <a:pos x="connsiteX1" y="connsiteY1"/>
                </a:cxn>
                <a:cxn ang="0">
                  <a:pos x="connsiteX2" y="connsiteY2"/>
                </a:cxn>
              </a:cxnLst>
              <a:rect l="l" t="t" r="r" b="b"/>
              <a:pathLst>
                <a:path w="150921" h="124287">
                  <a:moveTo>
                    <a:pt x="150921" y="0"/>
                  </a:moveTo>
                  <a:cubicBezTo>
                    <a:pt x="136864" y="34031"/>
                    <a:pt x="122808" y="68062"/>
                    <a:pt x="97655" y="88776"/>
                  </a:cubicBezTo>
                  <a:cubicBezTo>
                    <a:pt x="72502" y="109490"/>
                    <a:pt x="36251" y="116888"/>
                    <a:pt x="0" y="124287"/>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dirty="0"/>
            </a:p>
          </p:txBody>
        </p:sp>
        <p:sp>
          <p:nvSpPr>
            <p:cNvPr id="125" name="Oval 33"/>
            <p:cNvSpPr>
              <a:spLocks noChangeArrowheads="1"/>
            </p:cNvSpPr>
            <p:nvPr/>
          </p:nvSpPr>
          <p:spPr bwMode="auto">
            <a:xfrm>
              <a:off x="6876256" y="2399611"/>
              <a:ext cx="288925" cy="287337"/>
            </a:xfrm>
            <a:prstGeom prst="ellipse">
              <a:avLst/>
            </a:prstGeom>
            <a:gradFill rotWithShape="1">
              <a:gsLst>
                <a:gs pos="0">
                  <a:schemeClr val="bg1"/>
                </a:gs>
                <a:gs pos="100000">
                  <a:schemeClr val="accent1"/>
                </a:gs>
              </a:gsLst>
              <a:path path="shape">
                <a:fillToRect l="50000" t="50000" r="50000" b="50000"/>
              </a:path>
            </a:gradFill>
            <a:ln w="9525">
              <a:solidFill>
                <a:srgbClr val="000000"/>
              </a:solidFill>
              <a:round/>
              <a:headEnd/>
              <a:tailEnd/>
            </a:ln>
          </p:spPr>
          <p:txBody>
            <a:bodyPr wrap="none" anchor="ctr"/>
            <a:lstStyle/>
            <a:p>
              <a:pPr algn="ctr"/>
              <a:endParaRPr lang="ja-JP" altLang="ja-JP" sz="1800" b="1">
                <a:latin typeface="Arial" charset="0"/>
              </a:endParaRPr>
            </a:p>
          </p:txBody>
        </p:sp>
        <p:sp>
          <p:nvSpPr>
            <p:cNvPr id="126" name="Oval 34"/>
            <p:cNvSpPr>
              <a:spLocks noChangeArrowheads="1"/>
            </p:cNvSpPr>
            <p:nvPr/>
          </p:nvSpPr>
          <p:spPr bwMode="auto">
            <a:xfrm>
              <a:off x="7168356" y="2399611"/>
              <a:ext cx="288925" cy="287337"/>
            </a:xfrm>
            <a:prstGeom prst="ellipse">
              <a:avLst/>
            </a:prstGeom>
            <a:gradFill rotWithShape="1">
              <a:gsLst>
                <a:gs pos="0">
                  <a:schemeClr val="bg1"/>
                </a:gs>
                <a:gs pos="100000">
                  <a:schemeClr val="accent1"/>
                </a:gs>
              </a:gsLst>
              <a:path path="shape">
                <a:fillToRect l="50000" t="50000" r="50000" b="50000"/>
              </a:path>
            </a:gradFill>
            <a:ln w="9525">
              <a:solidFill>
                <a:srgbClr val="000000"/>
              </a:solidFill>
              <a:round/>
              <a:headEnd/>
              <a:tailEnd/>
            </a:ln>
          </p:spPr>
          <p:txBody>
            <a:bodyPr wrap="none" anchor="ctr"/>
            <a:lstStyle/>
            <a:p>
              <a:pPr algn="ctr"/>
              <a:endParaRPr lang="ja-JP" altLang="ja-JP" sz="1800" b="1">
                <a:latin typeface="Arial" charset="0"/>
              </a:endParaRPr>
            </a:p>
          </p:txBody>
        </p:sp>
        <p:sp>
          <p:nvSpPr>
            <p:cNvPr id="127" name="Oval 33"/>
            <p:cNvSpPr>
              <a:spLocks noChangeArrowheads="1"/>
            </p:cNvSpPr>
            <p:nvPr/>
          </p:nvSpPr>
          <p:spPr bwMode="auto">
            <a:xfrm>
              <a:off x="5575151" y="2636912"/>
              <a:ext cx="288925" cy="287337"/>
            </a:xfrm>
            <a:prstGeom prst="ellipse">
              <a:avLst/>
            </a:prstGeom>
            <a:gradFill rotWithShape="1">
              <a:gsLst>
                <a:gs pos="0">
                  <a:schemeClr val="bg1"/>
                </a:gs>
                <a:gs pos="100000">
                  <a:schemeClr val="accent1"/>
                </a:gs>
              </a:gsLst>
              <a:path path="shape">
                <a:fillToRect l="50000" t="50000" r="50000" b="50000"/>
              </a:path>
            </a:gradFill>
            <a:ln w="9525">
              <a:solidFill>
                <a:srgbClr val="000000"/>
              </a:solidFill>
              <a:round/>
              <a:headEnd/>
              <a:tailEnd/>
            </a:ln>
          </p:spPr>
          <p:txBody>
            <a:bodyPr wrap="none" anchor="ctr"/>
            <a:lstStyle/>
            <a:p>
              <a:pPr algn="ctr"/>
              <a:endParaRPr lang="ja-JP" altLang="ja-JP" sz="1800" b="1">
                <a:latin typeface="Arial" charset="0"/>
              </a:endParaRPr>
            </a:p>
          </p:txBody>
        </p:sp>
        <p:sp>
          <p:nvSpPr>
            <p:cNvPr id="128" name="Oval 34"/>
            <p:cNvSpPr>
              <a:spLocks noChangeArrowheads="1"/>
            </p:cNvSpPr>
            <p:nvPr/>
          </p:nvSpPr>
          <p:spPr bwMode="auto">
            <a:xfrm>
              <a:off x="5867251" y="2636912"/>
              <a:ext cx="288925" cy="287337"/>
            </a:xfrm>
            <a:prstGeom prst="ellipse">
              <a:avLst/>
            </a:prstGeom>
            <a:gradFill rotWithShape="1">
              <a:gsLst>
                <a:gs pos="0">
                  <a:schemeClr val="bg1"/>
                </a:gs>
                <a:gs pos="100000">
                  <a:schemeClr val="accent1"/>
                </a:gs>
              </a:gsLst>
              <a:path path="shape">
                <a:fillToRect l="50000" t="50000" r="50000" b="50000"/>
              </a:path>
            </a:gradFill>
            <a:ln w="9525">
              <a:solidFill>
                <a:srgbClr val="000000"/>
              </a:solidFill>
              <a:round/>
              <a:headEnd/>
              <a:tailEnd/>
            </a:ln>
          </p:spPr>
          <p:txBody>
            <a:bodyPr wrap="none" anchor="ctr"/>
            <a:lstStyle/>
            <a:p>
              <a:pPr algn="ctr"/>
              <a:endParaRPr lang="ja-JP" altLang="ja-JP" sz="1800" b="1">
                <a:latin typeface="Arial" charset="0"/>
              </a:endParaRPr>
            </a:p>
          </p:txBody>
        </p:sp>
        <p:sp>
          <p:nvSpPr>
            <p:cNvPr id="129" name="Oval 34"/>
            <p:cNvSpPr>
              <a:spLocks noChangeArrowheads="1"/>
            </p:cNvSpPr>
            <p:nvPr/>
          </p:nvSpPr>
          <p:spPr bwMode="auto">
            <a:xfrm>
              <a:off x="6685818" y="3335020"/>
              <a:ext cx="288925" cy="287337"/>
            </a:xfrm>
            <a:prstGeom prst="ellipse">
              <a:avLst/>
            </a:prstGeom>
            <a:gradFill rotWithShape="1">
              <a:gsLst>
                <a:gs pos="0">
                  <a:schemeClr val="bg1"/>
                </a:gs>
                <a:gs pos="100000">
                  <a:schemeClr val="accent1"/>
                </a:gs>
              </a:gsLst>
              <a:path path="shape">
                <a:fillToRect l="50000" t="50000" r="50000" b="50000"/>
              </a:path>
            </a:gradFill>
            <a:ln w="9525">
              <a:solidFill>
                <a:srgbClr val="000000"/>
              </a:solidFill>
              <a:round/>
              <a:headEnd/>
              <a:tailEnd/>
            </a:ln>
          </p:spPr>
          <p:txBody>
            <a:bodyPr wrap="none" anchor="ctr"/>
            <a:lstStyle/>
            <a:p>
              <a:pPr algn="ctr"/>
              <a:endParaRPr lang="ja-JP" altLang="ja-JP" sz="1800" b="1">
                <a:latin typeface="Arial" charset="0"/>
              </a:endParaRPr>
            </a:p>
          </p:txBody>
        </p:sp>
        <p:sp>
          <p:nvSpPr>
            <p:cNvPr id="130" name="フリーフォーム 129"/>
            <p:cNvSpPr/>
            <p:nvPr/>
          </p:nvSpPr>
          <p:spPr>
            <a:xfrm>
              <a:off x="6399014" y="3282988"/>
              <a:ext cx="181659" cy="598797"/>
            </a:xfrm>
            <a:custGeom>
              <a:avLst/>
              <a:gdLst>
                <a:gd name="connsiteX0" fmla="*/ 76200 w 180975"/>
                <a:gd name="connsiteY0" fmla="*/ 0 h 600075"/>
                <a:gd name="connsiteX1" fmla="*/ 19050 w 180975"/>
                <a:gd name="connsiteY1" fmla="*/ 47625 h 600075"/>
                <a:gd name="connsiteX2" fmla="*/ 0 w 180975"/>
                <a:gd name="connsiteY2" fmla="*/ 104775 h 600075"/>
                <a:gd name="connsiteX3" fmla="*/ 19050 w 180975"/>
                <a:gd name="connsiteY3" fmla="*/ 238125 h 600075"/>
                <a:gd name="connsiteX4" fmla="*/ 85725 w 180975"/>
                <a:gd name="connsiteY4" fmla="*/ 342900 h 600075"/>
                <a:gd name="connsiteX5" fmla="*/ 142875 w 180975"/>
                <a:gd name="connsiteY5" fmla="*/ 419100 h 600075"/>
                <a:gd name="connsiteX6" fmla="*/ 171450 w 180975"/>
                <a:gd name="connsiteY6" fmla="*/ 466725 h 600075"/>
                <a:gd name="connsiteX7" fmla="*/ 180975 w 180975"/>
                <a:gd name="connsiteY7" fmla="*/ 504825 h 600075"/>
                <a:gd name="connsiteX8" fmla="*/ 171450 w 180975"/>
                <a:gd name="connsiteY8" fmla="*/ 590550 h 600075"/>
                <a:gd name="connsiteX9" fmla="*/ 171450 w 180975"/>
                <a:gd name="connsiteY9" fmla="*/ 6000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75" h="600075">
                  <a:moveTo>
                    <a:pt x="76200" y="0"/>
                  </a:moveTo>
                  <a:cubicBezTo>
                    <a:pt x="58415" y="11857"/>
                    <a:pt x="29835" y="28212"/>
                    <a:pt x="19050" y="47625"/>
                  </a:cubicBezTo>
                  <a:cubicBezTo>
                    <a:pt x="9298" y="65178"/>
                    <a:pt x="6350" y="85725"/>
                    <a:pt x="0" y="104775"/>
                  </a:cubicBezTo>
                  <a:cubicBezTo>
                    <a:pt x="2434" y="131544"/>
                    <a:pt x="726" y="201476"/>
                    <a:pt x="19050" y="238125"/>
                  </a:cubicBezTo>
                  <a:cubicBezTo>
                    <a:pt x="30467" y="260958"/>
                    <a:pt x="73143" y="325285"/>
                    <a:pt x="85725" y="342900"/>
                  </a:cubicBezTo>
                  <a:cubicBezTo>
                    <a:pt x="104179" y="368736"/>
                    <a:pt x="126540" y="391875"/>
                    <a:pt x="142875" y="419100"/>
                  </a:cubicBezTo>
                  <a:lnTo>
                    <a:pt x="171450" y="466725"/>
                  </a:lnTo>
                  <a:cubicBezTo>
                    <a:pt x="174625" y="479425"/>
                    <a:pt x="180975" y="491734"/>
                    <a:pt x="180975" y="504825"/>
                  </a:cubicBezTo>
                  <a:cubicBezTo>
                    <a:pt x="180975" y="533576"/>
                    <a:pt x="174311" y="561942"/>
                    <a:pt x="171450" y="590550"/>
                  </a:cubicBezTo>
                  <a:cubicBezTo>
                    <a:pt x="171134" y="593709"/>
                    <a:pt x="171450" y="596900"/>
                    <a:pt x="171450" y="600075"/>
                  </a:cubicBezTo>
                </a:path>
              </a:pathLst>
            </a:custGeom>
            <a:ln w="12700">
              <a:solidFill>
                <a:schemeClr val="tx1"/>
              </a:solidFill>
              <a:prstDash val="sysDash"/>
              <a:tailEnd type="arrow"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131" name="Oval 33"/>
            <p:cNvSpPr>
              <a:spLocks noChangeArrowheads="1"/>
            </p:cNvSpPr>
            <p:nvPr/>
          </p:nvSpPr>
          <p:spPr bwMode="auto">
            <a:xfrm>
              <a:off x="6181762" y="3118996"/>
              <a:ext cx="288925" cy="287337"/>
            </a:xfrm>
            <a:prstGeom prst="ellipse">
              <a:avLst/>
            </a:prstGeom>
            <a:gradFill rotWithShape="1">
              <a:gsLst>
                <a:gs pos="0">
                  <a:schemeClr val="bg1"/>
                </a:gs>
                <a:gs pos="100000">
                  <a:schemeClr val="accent1"/>
                </a:gs>
              </a:gsLst>
              <a:path path="shape">
                <a:fillToRect l="50000" t="50000" r="50000" b="50000"/>
              </a:path>
            </a:gradFill>
            <a:ln w="9525">
              <a:solidFill>
                <a:srgbClr val="000000"/>
              </a:solidFill>
              <a:round/>
              <a:headEnd/>
              <a:tailEnd/>
            </a:ln>
          </p:spPr>
          <p:txBody>
            <a:bodyPr wrap="none" anchor="ctr"/>
            <a:lstStyle/>
            <a:p>
              <a:pPr algn="ctr"/>
              <a:endParaRPr lang="ja-JP" altLang="ja-JP" sz="1800" b="1">
                <a:latin typeface="Arial" charset="0"/>
              </a:endParaRPr>
            </a:p>
          </p:txBody>
        </p:sp>
        <p:sp>
          <p:nvSpPr>
            <p:cNvPr id="132" name="正方形/長方形 131"/>
            <p:cNvSpPr/>
            <p:nvPr/>
          </p:nvSpPr>
          <p:spPr>
            <a:xfrm>
              <a:off x="5458178" y="4320721"/>
              <a:ext cx="1708145" cy="186954"/>
            </a:xfrm>
            <a:prstGeom prst="rect">
              <a:avLst/>
            </a:prstGeom>
            <a:solidFill>
              <a:schemeClr val="bg1">
                <a:lumMod val="85000"/>
              </a:schemeClr>
            </a:solidFill>
            <a:ln w="25400">
              <a:solidFill>
                <a:schemeClr val="tx1"/>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grpSp>
      <p:sp>
        <p:nvSpPr>
          <p:cNvPr id="140" name="テキスト ボックス 240"/>
          <p:cNvSpPr txBox="1">
            <a:spLocks noChangeArrowheads="1"/>
          </p:cNvSpPr>
          <p:nvPr/>
        </p:nvSpPr>
        <p:spPr bwMode="auto">
          <a:xfrm>
            <a:off x="3709988" y="2416175"/>
            <a:ext cx="836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400">
                <a:latin typeface="Calibri" pitchFamily="34" charset="0"/>
              </a:rPr>
              <a:t>解離</a:t>
            </a:r>
          </a:p>
          <a:p>
            <a:r>
              <a:rPr lang="ja-JP" altLang="en-US" sz="1400">
                <a:latin typeface="Calibri" pitchFamily="34" charset="0"/>
              </a:rPr>
              <a:t>イオン化</a:t>
            </a:r>
          </a:p>
        </p:txBody>
      </p:sp>
      <p:sp>
        <p:nvSpPr>
          <p:cNvPr id="141" name="正方形/長方形 241"/>
          <p:cNvSpPr>
            <a:spLocks noChangeArrowheads="1"/>
          </p:cNvSpPr>
          <p:nvPr/>
        </p:nvSpPr>
        <p:spPr bwMode="auto">
          <a:xfrm>
            <a:off x="5586413" y="4459288"/>
            <a:ext cx="24987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a:latin typeface="Calibri" pitchFamily="34" charset="0"/>
              </a:rPr>
              <a:t>Grover</a:t>
            </a:r>
            <a:r>
              <a:rPr lang="ja-JP" altLang="en-US" sz="1600">
                <a:latin typeface="Calibri" pitchFamily="34" charset="0"/>
              </a:rPr>
              <a:t>アルゴリズムの応用</a:t>
            </a:r>
          </a:p>
        </p:txBody>
      </p:sp>
      <p:pic>
        <p:nvPicPr>
          <p:cNvPr id="142"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5600" y="2065338"/>
            <a:ext cx="100012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 name="テキスト ボックス 245"/>
          <p:cNvSpPr txBox="1">
            <a:spLocks noChangeArrowheads="1"/>
          </p:cNvSpPr>
          <p:nvPr/>
        </p:nvSpPr>
        <p:spPr bwMode="auto">
          <a:xfrm>
            <a:off x="2157413" y="714375"/>
            <a:ext cx="483235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2000" b="1" dirty="0">
                <a:solidFill>
                  <a:srgbClr val="FF0000"/>
                </a:solidFill>
                <a:latin typeface="Calibri" pitchFamily="34" charset="0"/>
              </a:rPr>
              <a:t>固体物性・材料工学・機械工学の複合研究</a:t>
            </a:r>
          </a:p>
        </p:txBody>
      </p:sp>
      <p:sp>
        <p:nvSpPr>
          <p:cNvPr id="144" name="大かっこ 143"/>
          <p:cNvSpPr/>
          <p:nvPr/>
        </p:nvSpPr>
        <p:spPr>
          <a:xfrm>
            <a:off x="4139953" y="152062"/>
            <a:ext cx="2952327" cy="352799"/>
          </a:xfrm>
          <a:prstGeom prst="bracketPair">
            <a:avLst/>
          </a:prstGeom>
          <a:ln w="12700">
            <a:solidFill>
              <a:schemeClr val="bg1"/>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sp>
        <p:nvSpPr>
          <p:cNvPr id="145" name="正方形/長方形 144"/>
          <p:cNvSpPr/>
          <p:nvPr/>
        </p:nvSpPr>
        <p:spPr>
          <a:xfrm>
            <a:off x="755650" y="2757488"/>
            <a:ext cx="209550" cy="236537"/>
          </a:xfrm>
          <a:prstGeom prst="rect">
            <a:avLst/>
          </a:prstGeom>
          <a:ln w="12700">
            <a:solidFill>
              <a:schemeClr val="accent6"/>
            </a:solidFill>
            <a:tailEnd type="non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sz="1800"/>
          </a:p>
        </p:txBody>
      </p:sp>
      <p:cxnSp>
        <p:nvCxnSpPr>
          <p:cNvPr id="146" name="直線コネクタ 145"/>
          <p:cNvCxnSpPr/>
          <p:nvPr/>
        </p:nvCxnSpPr>
        <p:spPr>
          <a:xfrm flipV="1">
            <a:off x="755650" y="2060575"/>
            <a:ext cx="730250" cy="698500"/>
          </a:xfrm>
          <a:prstGeom prst="line">
            <a:avLst/>
          </a:prstGeom>
          <a:ln w="12700">
            <a:solidFill>
              <a:schemeClr val="accent6"/>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47" name="直線コネクタ 146"/>
          <p:cNvCxnSpPr/>
          <p:nvPr/>
        </p:nvCxnSpPr>
        <p:spPr>
          <a:xfrm>
            <a:off x="755650" y="2990850"/>
            <a:ext cx="730250" cy="517525"/>
          </a:xfrm>
          <a:prstGeom prst="line">
            <a:avLst/>
          </a:prstGeom>
          <a:ln w="12700">
            <a:solidFill>
              <a:schemeClr val="accent6"/>
            </a:solidFill>
            <a:tailEnd type="none" w="lg" len="med"/>
          </a:ln>
        </p:spPr>
        <p:style>
          <a:lnRef idx="1">
            <a:schemeClr val="accent1"/>
          </a:lnRef>
          <a:fillRef idx="0">
            <a:schemeClr val="accent1"/>
          </a:fillRef>
          <a:effectRef idx="0">
            <a:schemeClr val="accent1"/>
          </a:effectRef>
          <a:fontRef idx="minor">
            <a:schemeClr val="tx1"/>
          </a:fontRef>
        </p:style>
      </p:cxnSp>
      <p:sp>
        <p:nvSpPr>
          <p:cNvPr id="148" name="テキスト ボックス 147"/>
          <p:cNvSpPr txBox="1">
            <a:spLocks noChangeArrowheads="1"/>
          </p:cNvSpPr>
          <p:nvPr/>
        </p:nvSpPr>
        <p:spPr bwMode="auto">
          <a:xfrm>
            <a:off x="196850" y="3476625"/>
            <a:ext cx="1304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200">
                <a:latin typeface="Calibri" pitchFamily="34" charset="0"/>
              </a:rPr>
              <a:t>プラズマ</a:t>
            </a:r>
            <a:r>
              <a:rPr lang="en-US" altLang="ja-JP" sz="1200">
                <a:latin typeface="Calibri" pitchFamily="34" charset="0"/>
              </a:rPr>
              <a:t>CVD</a:t>
            </a:r>
            <a:r>
              <a:rPr lang="ja-JP" altLang="en-US" sz="1200">
                <a:latin typeface="Calibri" pitchFamily="34" charset="0"/>
              </a:rPr>
              <a:t>装置</a:t>
            </a:r>
          </a:p>
        </p:txBody>
      </p:sp>
      <p:sp>
        <p:nvSpPr>
          <p:cNvPr id="149" name="テキスト ボックス 148"/>
          <p:cNvSpPr txBox="1">
            <a:spLocks noChangeArrowheads="1"/>
          </p:cNvSpPr>
          <p:nvPr/>
        </p:nvSpPr>
        <p:spPr bwMode="auto">
          <a:xfrm>
            <a:off x="6823075" y="3460750"/>
            <a:ext cx="18764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1200">
                <a:latin typeface="Calibri" pitchFamily="34" charset="0"/>
              </a:rPr>
              <a:t>切削工具の残留磁化分布</a:t>
            </a:r>
          </a:p>
        </p:txBody>
      </p:sp>
      <p:pic>
        <p:nvPicPr>
          <p:cNvPr id="150" name="図 14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75140" y="4869160"/>
            <a:ext cx="1275727" cy="1259781"/>
          </a:xfrm>
          <a:prstGeom prst="rect">
            <a:avLst/>
          </a:prstGeom>
        </p:spPr>
      </p:pic>
      <p:grpSp>
        <p:nvGrpSpPr>
          <p:cNvPr id="151" name="グループ化 150"/>
          <p:cNvGrpSpPr>
            <a:grpSpLocks noChangeAspect="1"/>
          </p:cNvGrpSpPr>
          <p:nvPr/>
        </p:nvGrpSpPr>
        <p:grpSpPr>
          <a:xfrm>
            <a:off x="260486" y="4931915"/>
            <a:ext cx="1398436" cy="1173052"/>
            <a:chOff x="4572000" y="4336477"/>
            <a:chExt cx="2613637" cy="2192400"/>
          </a:xfrm>
        </p:grpSpPr>
        <p:pic>
          <p:nvPicPr>
            <p:cNvPr id="152" name="図 151"/>
            <p:cNvPicPr>
              <a:picLocks noChangeAspect="1"/>
            </p:cNvPicPr>
            <p:nvPr/>
          </p:nvPicPr>
          <p:blipFill>
            <a:blip r:embed="rId10"/>
            <a:stretch>
              <a:fillRect/>
            </a:stretch>
          </p:blipFill>
          <p:spPr>
            <a:xfrm>
              <a:off x="4572000" y="4336477"/>
              <a:ext cx="1238250" cy="2190750"/>
            </a:xfrm>
            <a:prstGeom prst="rect">
              <a:avLst/>
            </a:prstGeom>
          </p:spPr>
        </p:pic>
        <p:pic>
          <p:nvPicPr>
            <p:cNvPr id="153" name="図 152"/>
            <p:cNvPicPr>
              <a:picLocks noChangeAspect="1"/>
            </p:cNvPicPr>
            <p:nvPr/>
          </p:nvPicPr>
          <p:blipFill>
            <a:blip r:embed="rId11"/>
            <a:stretch>
              <a:fillRect/>
            </a:stretch>
          </p:blipFill>
          <p:spPr>
            <a:xfrm>
              <a:off x="5899799" y="4336477"/>
              <a:ext cx="1285838" cy="2192400"/>
            </a:xfrm>
            <a:prstGeom prst="rect">
              <a:avLst/>
            </a:prstGeom>
          </p:spPr>
        </p:pic>
      </p:grpSp>
    </p:spTree>
    <p:extLst>
      <p:ext uri="{BB962C8B-B14F-4D97-AF65-F5344CB8AC3E}">
        <p14:creationId xmlns:p14="http://schemas.microsoft.com/office/powerpoint/2010/main" val="231518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457200" y="401093"/>
            <a:ext cx="8229600" cy="507627"/>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a:t>総合工学科機械工学コース</a:t>
            </a:r>
            <a:endParaRPr lang="ja-JP" altLang="en-US" dirty="0"/>
          </a:p>
        </p:txBody>
      </p:sp>
      <p:graphicFrame>
        <p:nvGraphicFramePr>
          <p:cNvPr id="3" name="オブジェクト 2"/>
          <p:cNvGraphicFramePr>
            <a:graphicFrameLocks noChangeAspect="1"/>
          </p:cNvGraphicFramePr>
          <p:nvPr>
            <p:extLst>
              <p:ext uri="{D42A27DB-BD31-4B8C-83A1-F6EECF244321}">
                <p14:modId xmlns:p14="http://schemas.microsoft.com/office/powerpoint/2010/main" val="3041620188"/>
              </p:ext>
            </p:extLst>
          </p:nvPr>
        </p:nvGraphicFramePr>
        <p:xfrm>
          <a:off x="2408051" y="962341"/>
          <a:ext cx="4294731" cy="1483420"/>
        </p:xfrm>
        <a:graphic>
          <a:graphicData uri="http://schemas.openxmlformats.org/presentationml/2006/ole">
            <mc:AlternateContent xmlns:mc="http://schemas.openxmlformats.org/markup-compatibility/2006">
              <mc:Choice xmlns:v="urn:schemas-microsoft-com:vml" Requires="v">
                <p:oleObj spid="_x0000_s4144" r:id="rId4" imgW="6926760" imgH="2392560" progId="">
                  <p:embed/>
                </p:oleObj>
              </mc:Choice>
              <mc:Fallback>
                <p:oleObj r:id="rId4" imgW="6926760" imgH="2392560" progId="">
                  <p:embed/>
                  <p:pic>
                    <p:nvPicPr>
                      <p:cNvPr id="6" name="オブジェクト 5"/>
                      <p:cNvPicPr/>
                      <p:nvPr/>
                    </p:nvPicPr>
                    <p:blipFill>
                      <a:blip r:embed="rId5"/>
                      <a:stretch>
                        <a:fillRect/>
                      </a:stretch>
                    </p:blipFill>
                    <p:spPr>
                      <a:xfrm>
                        <a:off x="2408051" y="962341"/>
                        <a:ext cx="4294731" cy="1483420"/>
                      </a:xfrm>
                      <a:prstGeom prst="rect">
                        <a:avLst/>
                      </a:prstGeom>
                    </p:spPr>
                  </p:pic>
                </p:oleObj>
              </mc:Fallback>
            </mc:AlternateContent>
          </a:graphicData>
        </a:graphic>
      </p:graphicFrame>
      <p:graphicFrame>
        <p:nvGraphicFramePr>
          <p:cNvPr id="4" name="オブジェクト 3"/>
          <p:cNvGraphicFramePr>
            <a:graphicFrameLocks noChangeAspect="1"/>
          </p:cNvGraphicFramePr>
          <p:nvPr>
            <p:extLst>
              <p:ext uri="{D42A27DB-BD31-4B8C-83A1-F6EECF244321}">
                <p14:modId xmlns:p14="http://schemas.microsoft.com/office/powerpoint/2010/main" val="1194953947"/>
              </p:ext>
            </p:extLst>
          </p:nvPr>
        </p:nvGraphicFramePr>
        <p:xfrm>
          <a:off x="2408051" y="2365511"/>
          <a:ext cx="4327897" cy="4327897"/>
        </p:xfrm>
        <a:graphic>
          <a:graphicData uri="http://schemas.openxmlformats.org/presentationml/2006/ole">
            <mc:AlternateContent xmlns:mc="http://schemas.openxmlformats.org/markup-compatibility/2006">
              <mc:Choice xmlns:v="urn:schemas-microsoft-com:vml" Requires="v">
                <p:oleObj spid="_x0000_s4145" r:id="rId6" imgW="6850440" imgH="6850440" progId="">
                  <p:embed/>
                </p:oleObj>
              </mc:Choice>
              <mc:Fallback>
                <p:oleObj r:id="rId6" imgW="6850440" imgH="6850440" progId="">
                  <p:embed/>
                  <p:pic>
                    <p:nvPicPr>
                      <p:cNvPr id="7" name="オブジェクト 6"/>
                      <p:cNvPicPr/>
                      <p:nvPr/>
                    </p:nvPicPr>
                    <p:blipFill>
                      <a:blip r:embed="rId7"/>
                      <a:stretch>
                        <a:fillRect/>
                      </a:stretch>
                    </p:blipFill>
                    <p:spPr>
                      <a:xfrm>
                        <a:off x="2408051" y="2365511"/>
                        <a:ext cx="4327897" cy="4327897"/>
                      </a:xfrm>
                      <a:prstGeom prst="rect">
                        <a:avLst/>
                      </a:prstGeom>
                    </p:spPr>
                  </p:pic>
                </p:oleObj>
              </mc:Fallback>
            </mc:AlternateContent>
          </a:graphicData>
        </a:graphic>
      </p:graphicFrame>
    </p:spTree>
    <p:extLst>
      <p:ext uri="{BB962C8B-B14F-4D97-AF65-F5344CB8AC3E}">
        <p14:creationId xmlns:p14="http://schemas.microsoft.com/office/powerpoint/2010/main" val="2393235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ext uri="{D42A27DB-BD31-4B8C-83A1-F6EECF244321}">
                <p14:modId xmlns:p14="http://schemas.microsoft.com/office/powerpoint/2010/main" val="1724228338"/>
              </p:ext>
            </p:extLst>
          </p:nvPr>
        </p:nvGraphicFramePr>
        <p:xfrm>
          <a:off x="251521" y="1052736"/>
          <a:ext cx="8568951" cy="5026132"/>
        </p:xfrm>
        <a:graphic>
          <a:graphicData uri="http://schemas.openxmlformats.org/drawingml/2006/table">
            <a:tbl>
              <a:tblPr firstRow="1" bandRow="1"/>
              <a:tblGrid>
                <a:gridCol w="1912382">
                  <a:extLst>
                    <a:ext uri="{9D8B030D-6E8A-4147-A177-3AD203B41FA5}">
                      <a16:colId xmlns:a16="http://schemas.microsoft.com/office/drawing/2014/main" val="41524906"/>
                    </a:ext>
                  </a:extLst>
                </a:gridCol>
                <a:gridCol w="2114136">
                  <a:extLst>
                    <a:ext uri="{9D8B030D-6E8A-4147-A177-3AD203B41FA5}">
                      <a16:colId xmlns:a16="http://schemas.microsoft.com/office/drawing/2014/main" val="2483283372"/>
                    </a:ext>
                  </a:extLst>
                </a:gridCol>
                <a:gridCol w="1518097">
                  <a:extLst>
                    <a:ext uri="{9D8B030D-6E8A-4147-A177-3AD203B41FA5}">
                      <a16:colId xmlns:a16="http://schemas.microsoft.com/office/drawing/2014/main" val="3096281867"/>
                    </a:ext>
                  </a:extLst>
                </a:gridCol>
                <a:gridCol w="1512168">
                  <a:extLst>
                    <a:ext uri="{9D8B030D-6E8A-4147-A177-3AD203B41FA5}">
                      <a16:colId xmlns:a16="http://schemas.microsoft.com/office/drawing/2014/main" val="727405276"/>
                    </a:ext>
                  </a:extLst>
                </a:gridCol>
                <a:gridCol w="1512168">
                  <a:extLst>
                    <a:ext uri="{9D8B030D-6E8A-4147-A177-3AD203B41FA5}">
                      <a16:colId xmlns:a16="http://schemas.microsoft.com/office/drawing/2014/main" val="2666712648"/>
                    </a:ext>
                  </a:extLst>
                </a:gridCol>
              </a:tblGrid>
              <a:tr h="360040">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講座名</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教育研究分野</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准教授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助教</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391949729"/>
                  </a:ext>
                </a:extLst>
              </a:tr>
              <a:tr h="504056">
                <a:tc rowSpan="2">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ロボティクス・</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メカトロニクス</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知能ロボティクス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矢野　賢一</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加藤　典彦</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松井　博和</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extLst>
                  <a:ext uri="{0D108BD9-81ED-4DB2-BD59-A6C34878D82A}">
                    <a16:rowId xmlns:a16="http://schemas.microsoft.com/office/drawing/2014/main" val="3630334715"/>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人間支援システム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池浦　良淳</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早川　聡一郎</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229692467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機能創成プロセス</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36C09"/>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材料機能設計</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川上　博士</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尾崎　仁志</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366161910"/>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集積加工システム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高橋　裕</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中西　栄徳</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957424734"/>
                  </a:ext>
                </a:extLst>
              </a:tr>
              <a:tr h="491888">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ナノ加工計測</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中村　裕一</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松井 正仁</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58370341"/>
                  </a:ext>
                </a:extLst>
              </a:tr>
              <a:tr h="361030">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機械物理学</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生体システム工学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稲葉　忠司</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吉川　高正</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馬場創太郎</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41043631"/>
                  </a:ext>
                </a:extLst>
              </a:tr>
              <a:tr h="2160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物理学</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鳥飼正志</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68556652"/>
                  </a:ext>
                </a:extLst>
              </a:tr>
              <a:tr h="2491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量子応用工学</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小竹　茂夫</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河村　貴宏</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6062219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環境エネルギー</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3CC33"/>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エネルギー環境工学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前田　太佳夫</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鎌田　泰成</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3712945979"/>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熱エネルギーシステム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廣田　真史</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丸山　直樹</a:t>
                      </a:r>
                      <a:endParaRPr kumimoji="1" lang="en-US" altLang="ja-JP" sz="1500" b="1" baseline="0"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西村　顕</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22947301"/>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流動制御</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辻本　公一</a:t>
                      </a:r>
                      <a:endParaRPr kumimoji="1" lang="en-US" altLang="ja-JP" sz="1500" b="1" baseline="0"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安藤　俊剛</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高橋 護</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4021310044"/>
                  </a:ext>
                </a:extLst>
              </a:tr>
            </a:tbl>
          </a:graphicData>
        </a:graphic>
      </p:graphicFrame>
    </p:spTree>
    <p:extLst>
      <p:ext uri="{BB962C8B-B14F-4D97-AF65-F5344CB8AC3E}">
        <p14:creationId xmlns:p14="http://schemas.microsoft.com/office/powerpoint/2010/main" val="380730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93CDDD"/>
            </a:gs>
            <a:gs pos="59000">
              <a:srgbClr val="FFFFFF"/>
            </a:gs>
            <a:gs pos="100000">
              <a:srgbClr val="FFFFFF"/>
            </a:gs>
          </a:gsLst>
          <a:lin ang="4080000" scaled="0"/>
        </a:gradFill>
        <a:effectLst/>
      </p:bgPr>
    </p:bg>
    <p:spTree>
      <p:nvGrpSpPr>
        <p:cNvPr id="1" name=""/>
        <p:cNvGrpSpPr/>
        <p:nvPr/>
      </p:nvGrpSpPr>
      <p:grpSpPr>
        <a:xfrm>
          <a:off x="0" y="0"/>
          <a:ext cx="0" cy="0"/>
          <a:chOff x="0" y="0"/>
          <a:chExt cx="0" cy="0"/>
        </a:xfrm>
      </p:grpSpPr>
      <p:sp>
        <p:nvSpPr>
          <p:cNvPr id="17" name="Rectangle 15"/>
          <p:cNvSpPr>
            <a:spLocks noChangeArrowheads="1"/>
          </p:cNvSpPr>
          <p:nvPr/>
        </p:nvSpPr>
        <p:spPr bwMode="auto">
          <a:xfrm>
            <a:off x="0" y="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kumimoji="0" lang="ja-JP" altLang="en-US" sz="1200">
              <a:solidFill>
                <a:srgbClr val="000000"/>
              </a:solidFill>
              <a:latin typeface="Arial" panose="020B0604020202020204" pitchFamily="34" charset="0"/>
              <a:ea typeface="ＭＳ ゴシック" panose="020B0609070205080204" pitchFamily="49" charset="-128"/>
            </a:endParaRPr>
          </a:p>
          <a:p>
            <a:pPr>
              <a:spcBef>
                <a:spcPct val="0"/>
              </a:spcBef>
              <a:buFontTx/>
              <a:buNone/>
            </a:pPr>
            <a:endParaRPr lang="ja-JP" altLang="en-US" sz="2800">
              <a:solidFill>
                <a:srgbClr val="FFFF00"/>
              </a:solidFill>
              <a:latin typeface="Arial" panose="020B0604020202020204" pitchFamily="34" charset="0"/>
              <a:ea typeface="ＭＳ ゴシック" panose="020B0609070205080204" pitchFamily="49" charset="-128"/>
            </a:endParaRPr>
          </a:p>
        </p:txBody>
      </p:sp>
      <p:sp>
        <p:nvSpPr>
          <p:cNvPr id="21" name="テキスト ボックス 35"/>
          <p:cNvSpPr txBox="1">
            <a:spLocks noChangeArrowheads="1"/>
          </p:cNvSpPr>
          <p:nvPr/>
        </p:nvSpPr>
        <p:spPr bwMode="auto">
          <a:xfrm>
            <a:off x="258763" y="1447800"/>
            <a:ext cx="86042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a:solidFill>
                  <a:srgbClr val="0000FF"/>
                </a:solidFill>
                <a:latin typeface="ＭＳ ゴシック" panose="020B0609070205080204" pitchFamily="49" charset="-128"/>
                <a:ea typeface="ＭＳ ゴシック" panose="020B0609070205080204" pitchFamily="49" charset="-128"/>
              </a:rPr>
              <a:t>流体工学を基礎として，風車や風特性等の風力エネルギーの空気力学および物体周りの流れや物体に作用する力の解析を行っています．</a:t>
            </a:r>
            <a:br>
              <a:rPr lang="en-US" altLang="ja-JP" sz="1600">
                <a:solidFill>
                  <a:srgbClr val="0000FF"/>
                </a:solidFill>
                <a:latin typeface="ＭＳ ゴシック" panose="020B0609070205080204" pitchFamily="49" charset="-128"/>
                <a:ea typeface="ＭＳ ゴシック" panose="020B0609070205080204" pitchFamily="49" charset="-128"/>
              </a:rPr>
            </a:br>
            <a:r>
              <a:rPr lang="ja-JP" altLang="en-US" sz="1600">
                <a:solidFill>
                  <a:srgbClr val="0000FF"/>
                </a:solidFill>
                <a:latin typeface="ＭＳ ゴシック" panose="020B0609070205080204" pitchFamily="49" charset="-128"/>
                <a:ea typeface="ＭＳ ゴシック" panose="020B0609070205080204" pitchFamily="49" charset="-128"/>
              </a:rPr>
              <a:t>○風と地形の関係に関する研究</a:t>
            </a:r>
          </a:p>
          <a:p>
            <a:pPr>
              <a:spcBef>
                <a:spcPct val="0"/>
              </a:spcBef>
              <a:buFontTx/>
              <a:buNone/>
            </a:pPr>
            <a:r>
              <a:rPr lang="ja-JP" altLang="en-US" sz="1600">
                <a:solidFill>
                  <a:srgbClr val="0000FF"/>
                </a:solidFill>
                <a:latin typeface="ＭＳ ゴシック" panose="020B0609070205080204" pitchFamily="49" charset="-128"/>
                <a:ea typeface="ＭＳ ゴシック" panose="020B0609070205080204" pitchFamily="49" charset="-128"/>
              </a:rPr>
              <a:t>　風車の最適設置位置を決定するため，どこにどのような</a:t>
            </a:r>
            <a:endParaRPr lang="en-US" altLang="ja-JP" sz="1600">
              <a:solidFill>
                <a:srgbClr val="0000FF"/>
              </a:solidFill>
              <a:latin typeface="ＭＳ ゴシック" panose="020B0609070205080204" pitchFamily="49" charset="-128"/>
              <a:ea typeface="ＭＳ ゴシック" panose="020B0609070205080204" pitchFamily="49" charset="-128"/>
            </a:endParaRPr>
          </a:p>
          <a:p>
            <a:pPr>
              <a:spcBef>
                <a:spcPct val="0"/>
              </a:spcBef>
              <a:buFontTx/>
              <a:buNone/>
            </a:pPr>
            <a:r>
              <a:rPr lang="ja-JP" altLang="en-US" sz="1600">
                <a:solidFill>
                  <a:srgbClr val="0000FF"/>
                </a:solidFill>
                <a:latin typeface="ＭＳ ゴシック" panose="020B0609070205080204" pitchFamily="49" charset="-128"/>
                <a:ea typeface="ＭＳ ゴシック" panose="020B0609070205080204" pitchFamily="49" charset="-128"/>
              </a:rPr>
              <a:t>　風が吹くのかを知るための研究を行っています．</a:t>
            </a:r>
            <a:endParaRPr lang="en-US" altLang="ja-JP" sz="1600">
              <a:solidFill>
                <a:srgbClr val="0000FF"/>
              </a:solidFill>
              <a:latin typeface="ＭＳ ゴシック" panose="020B0609070205080204" pitchFamily="49" charset="-128"/>
              <a:ea typeface="ＭＳ ゴシック" panose="020B0609070205080204" pitchFamily="49" charset="-128"/>
            </a:endParaRPr>
          </a:p>
          <a:p>
            <a:pPr>
              <a:spcBef>
                <a:spcPct val="0"/>
              </a:spcBef>
              <a:buFontTx/>
              <a:buNone/>
            </a:pPr>
            <a:r>
              <a:rPr lang="ja-JP" altLang="en-US" sz="1600">
                <a:solidFill>
                  <a:srgbClr val="0000FF"/>
                </a:solidFill>
                <a:latin typeface="ＭＳ ゴシック" panose="020B0609070205080204" pitchFamily="49" charset="-128"/>
                <a:ea typeface="ＭＳ ゴシック" panose="020B0609070205080204" pitchFamily="49" charset="-128"/>
              </a:rPr>
              <a:t>○風車の高性能化の研究</a:t>
            </a:r>
          </a:p>
          <a:p>
            <a:pPr>
              <a:spcBef>
                <a:spcPct val="0"/>
              </a:spcBef>
              <a:buFontTx/>
              <a:buNone/>
            </a:pPr>
            <a:r>
              <a:rPr lang="ja-JP" altLang="en-US" sz="1600">
                <a:solidFill>
                  <a:srgbClr val="0000FF"/>
                </a:solidFill>
                <a:latin typeface="ＭＳ ゴシック" panose="020B0609070205080204" pitchFamily="49" charset="-128"/>
                <a:ea typeface="ＭＳ ゴシック" panose="020B0609070205080204" pitchFamily="49" charset="-128"/>
              </a:rPr>
              <a:t>　風車の性能向上のため，風車の運転制御最適化，翼型の</a:t>
            </a:r>
            <a:endParaRPr lang="en-US" altLang="ja-JP" sz="1600">
              <a:solidFill>
                <a:srgbClr val="0000FF"/>
              </a:solidFill>
              <a:latin typeface="ＭＳ ゴシック" panose="020B0609070205080204" pitchFamily="49" charset="-128"/>
              <a:ea typeface="ＭＳ ゴシック" panose="020B0609070205080204" pitchFamily="49" charset="-128"/>
            </a:endParaRPr>
          </a:p>
          <a:p>
            <a:pPr>
              <a:spcBef>
                <a:spcPct val="0"/>
              </a:spcBef>
              <a:buFontTx/>
              <a:buNone/>
            </a:pPr>
            <a:r>
              <a:rPr lang="ja-JP" altLang="en-US" sz="1600">
                <a:solidFill>
                  <a:srgbClr val="0000FF"/>
                </a:solidFill>
                <a:latin typeface="ＭＳ ゴシック" panose="020B0609070205080204" pitchFamily="49" charset="-128"/>
                <a:ea typeface="ＭＳ ゴシック" panose="020B0609070205080204" pitchFamily="49" charset="-128"/>
              </a:rPr>
              <a:t>　特性評価，風車周りの流れ解析などを行っています．</a:t>
            </a:r>
          </a:p>
          <a:p>
            <a:pPr>
              <a:spcBef>
                <a:spcPct val="0"/>
              </a:spcBef>
              <a:buFontTx/>
              <a:buNone/>
            </a:pPr>
            <a:endParaRPr lang="ja-JP" altLang="en-US" sz="1600">
              <a:solidFill>
                <a:srgbClr val="0000FF"/>
              </a:solidFill>
              <a:latin typeface="ＭＳ ゴシック" panose="020B0609070205080204" pitchFamily="49" charset="-128"/>
              <a:ea typeface="ＭＳ ゴシック" panose="020B0609070205080204" pitchFamily="49" charset="-128"/>
            </a:endParaRPr>
          </a:p>
        </p:txBody>
      </p:sp>
      <p:sp>
        <p:nvSpPr>
          <p:cNvPr id="22" name="正方形/長方形 21">
            <a:extLst>
              <a:ext uri="{FF2B5EF4-FFF2-40B4-BE49-F238E27FC236}">
                <a16:creationId xmlns:a16="http://schemas.microsoft.com/office/drawing/2014/main" id="{542EDCCB-A5F3-FE4C-92DE-DEB3CCBD4B6C}"/>
              </a:ext>
            </a:extLst>
          </p:cNvPr>
          <p:cNvSpPr>
            <a:spLocks noChangeArrowheads="1"/>
          </p:cNvSpPr>
          <p:nvPr/>
        </p:nvSpPr>
        <p:spPr bwMode="auto">
          <a:xfrm>
            <a:off x="-11112" y="-533"/>
            <a:ext cx="9144000" cy="1290638"/>
          </a:xfrm>
          <a:prstGeom prst="rect">
            <a:avLst/>
          </a:prstGeom>
          <a:solidFill>
            <a:srgbClr val="0000FF"/>
          </a:solidFill>
          <a:ln w="9525">
            <a:solidFill>
              <a:srgbClr val="4A7EBB"/>
            </a:solidFill>
            <a:miter lim="800000"/>
            <a:headEnd/>
            <a:tailEnd/>
          </a:ln>
          <a:effectLst>
            <a:outerShdw blurRad="40000" dist="23000" dir="5400000" rotWithShape="0">
              <a:srgbClr val="808080">
                <a:alpha val="34998"/>
              </a:srgbClr>
            </a:outerShdw>
          </a:effectLst>
        </p:spPr>
        <p:txBody>
          <a:bodyPr anchor="b">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eaLnBrk="0" fontAlgn="base" hangingPunct="0">
              <a:spcBef>
                <a:spcPct val="0"/>
              </a:spcBef>
              <a:spcAft>
                <a:spcPct val="0"/>
              </a:spcAft>
              <a:defRPr kumimoji="1" sz="2400">
                <a:solidFill>
                  <a:schemeClr val="tx1"/>
                </a:solidFill>
                <a:latin typeface="Arial" charset="0"/>
                <a:ea typeface="ＭＳ Ｐゴシック" charset="-128"/>
              </a:defRPr>
            </a:lvl6pPr>
            <a:lvl7pPr marL="914400" eaLnBrk="0" fontAlgn="base" hangingPunct="0">
              <a:spcBef>
                <a:spcPct val="0"/>
              </a:spcBef>
              <a:spcAft>
                <a:spcPct val="0"/>
              </a:spcAft>
              <a:defRPr kumimoji="1" sz="2400">
                <a:solidFill>
                  <a:schemeClr val="tx1"/>
                </a:solidFill>
                <a:latin typeface="Arial" charset="0"/>
                <a:ea typeface="ＭＳ Ｐゴシック" charset="-128"/>
              </a:defRPr>
            </a:lvl7pPr>
            <a:lvl8pPr marL="1371600" eaLnBrk="0" fontAlgn="base" hangingPunct="0">
              <a:spcBef>
                <a:spcPct val="0"/>
              </a:spcBef>
              <a:spcAft>
                <a:spcPct val="0"/>
              </a:spcAft>
              <a:defRPr kumimoji="1" sz="2400">
                <a:solidFill>
                  <a:schemeClr val="tx1"/>
                </a:solidFill>
                <a:latin typeface="Arial" charset="0"/>
                <a:ea typeface="ＭＳ Ｐゴシック" charset="-128"/>
              </a:defRPr>
            </a:lvl8pPr>
            <a:lvl9pPr marL="1828800" eaLnBrk="0" fontAlgn="base" hangingPunct="0">
              <a:spcBef>
                <a:spcPct val="0"/>
              </a:spcBef>
              <a:spcAft>
                <a:spcPct val="0"/>
              </a:spcAft>
              <a:defRPr kumimoji="1" sz="2400">
                <a:solidFill>
                  <a:schemeClr val="tx1"/>
                </a:solidFill>
                <a:latin typeface="Arial" charset="0"/>
                <a:ea typeface="ＭＳ Ｐゴシック" charset="-128"/>
              </a:defRPr>
            </a:lvl9pPr>
          </a:lstStyle>
          <a:p>
            <a:pPr>
              <a:spcAft>
                <a:spcPts val="3000"/>
              </a:spcAft>
              <a:defRPr/>
            </a:pPr>
            <a:endParaRPr kumimoji="0" lang="ja-JP" altLang="en-US" sz="3200" b="1">
              <a:solidFill>
                <a:prstClr val="white"/>
              </a:solidFill>
              <a:latin typeface="ＭＳ Ｐゴシック" charset="-128"/>
              <a:ea typeface="ＭＳ ゴシック" charset="-128"/>
            </a:endParaRPr>
          </a:p>
        </p:txBody>
      </p:sp>
      <p:sp>
        <p:nvSpPr>
          <p:cNvPr id="23" name="正方形/長方形 29"/>
          <p:cNvSpPr>
            <a:spLocks noChangeArrowheads="1"/>
          </p:cNvSpPr>
          <p:nvPr/>
        </p:nvSpPr>
        <p:spPr bwMode="auto">
          <a:xfrm>
            <a:off x="1463675" y="90488"/>
            <a:ext cx="5629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37931725" indent="-37474525">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spcAft>
                <a:spcPts val="3000"/>
              </a:spcAft>
              <a:buFontTx/>
              <a:buNone/>
            </a:pPr>
            <a:r>
              <a:rPr lang="ja-JP" altLang="en-US" sz="3600" b="1">
                <a:solidFill>
                  <a:srgbClr val="FFFFFF"/>
                </a:solidFill>
                <a:latin typeface="ＭＳ Ｐゴシック" panose="020B0600070205080204" pitchFamily="50" charset="-128"/>
              </a:rPr>
              <a:t>エネルギー環境工学研究室</a:t>
            </a:r>
            <a:endParaRPr kumimoji="0" lang="ja-JP" altLang="en-US" sz="3600" b="1">
              <a:solidFill>
                <a:srgbClr val="FFFFFF"/>
              </a:solidFill>
              <a:latin typeface="ＭＳ Ｐゴシック" panose="020B0600070205080204" pitchFamily="50" charset="-128"/>
              <a:ea typeface="ＭＳ ゴシック" panose="020B0609070205080204" pitchFamily="49" charset="-128"/>
            </a:endParaRPr>
          </a:p>
        </p:txBody>
      </p:sp>
      <p:sp>
        <p:nvSpPr>
          <p:cNvPr id="24" name="テキスト ボックス 4"/>
          <p:cNvSpPr txBox="1">
            <a:spLocks noChangeArrowheads="1"/>
          </p:cNvSpPr>
          <p:nvPr/>
        </p:nvSpPr>
        <p:spPr bwMode="auto">
          <a:xfrm>
            <a:off x="593725" y="6503988"/>
            <a:ext cx="1755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latin typeface="Arial" panose="020B0604020202020204" pitchFamily="34" charset="0"/>
              </a:rPr>
              <a:t>翼周りの流れの計測</a:t>
            </a:r>
          </a:p>
        </p:txBody>
      </p:sp>
      <p:sp>
        <p:nvSpPr>
          <p:cNvPr id="25" name="テキスト ボックス 7"/>
          <p:cNvSpPr txBox="1">
            <a:spLocks noChangeArrowheads="1"/>
          </p:cNvSpPr>
          <p:nvPr/>
        </p:nvSpPr>
        <p:spPr bwMode="auto">
          <a:xfrm>
            <a:off x="6753225" y="6492875"/>
            <a:ext cx="16208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latin typeface="Arial" panose="020B0604020202020204" pitchFamily="34" charset="0"/>
              </a:rPr>
              <a:t>三重大学大型風洞</a:t>
            </a:r>
          </a:p>
        </p:txBody>
      </p:sp>
      <p:sp>
        <p:nvSpPr>
          <p:cNvPr id="26" name="テキスト ボックス 32"/>
          <p:cNvSpPr txBox="1">
            <a:spLocks noChangeArrowheads="1"/>
          </p:cNvSpPr>
          <p:nvPr/>
        </p:nvSpPr>
        <p:spPr bwMode="auto">
          <a:xfrm>
            <a:off x="4037013" y="4673600"/>
            <a:ext cx="717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0">
                <a:latin typeface="Arial" panose="020B0604020202020204" pitchFamily="34" charset="0"/>
              </a:rPr>
              <a:t>画像</a:t>
            </a:r>
          </a:p>
        </p:txBody>
      </p:sp>
      <p:pic>
        <p:nvPicPr>
          <p:cNvPr id="27" name="図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9650" y="4548188"/>
            <a:ext cx="2914650" cy="19065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8" name="図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2088" y="3532188"/>
            <a:ext cx="2563812" cy="1597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9" name="図 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325" y="5562600"/>
            <a:ext cx="2586038" cy="8905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0" name="図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78538" y="1827213"/>
            <a:ext cx="2916237" cy="2295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 name="テキスト ボックス 7"/>
          <p:cNvSpPr txBox="1">
            <a:spLocks noChangeArrowheads="1"/>
          </p:cNvSpPr>
          <p:nvPr/>
        </p:nvSpPr>
        <p:spPr bwMode="auto">
          <a:xfrm>
            <a:off x="6338888" y="4146550"/>
            <a:ext cx="2425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latin typeface="Arial" panose="020B0604020202020204" pitchFamily="34" charset="0"/>
              </a:rPr>
              <a:t>水平軸風車のフィールド実験</a:t>
            </a:r>
          </a:p>
        </p:txBody>
      </p:sp>
      <p:sp>
        <p:nvSpPr>
          <p:cNvPr id="32" name="テキスト ボックス 7"/>
          <p:cNvSpPr txBox="1">
            <a:spLocks noChangeArrowheads="1"/>
          </p:cNvSpPr>
          <p:nvPr/>
        </p:nvSpPr>
        <p:spPr bwMode="auto">
          <a:xfrm>
            <a:off x="250825" y="5143500"/>
            <a:ext cx="2425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latin typeface="Arial" panose="020B0604020202020204" pitchFamily="34" charset="0"/>
              </a:rPr>
              <a:t>垂直軸風車のフィールド実験</a:t>
            </a:r>
          </a:p>
        </p:txBody>
      </p:sp>
      <p:sp>
        <p:nvSpPr>
          <p:cNvPr id="33" name="Text Box 5">
            <a:extLst>
              <a:ext uri="{FF2B5EF4-FFF2-40B4-BE49-F238E27FC236}">
                <a16:creationId xmlns:a16="http://schemas.microsoft.com/office/drawing/2014/main" id="{1EA06952-B2F5-410F-8965-E441B67DBB07}"/>
              </a:ext>
            </a:extLst>
          </p:cNvPr>
          <p:cNvSpPr txBox="1">
            <a:spLocks noChangeArrowheads="1"/>
          </p:cNvSpPr>
          <p:nvPr/>
        </p:nvSpPr>
        <p:spPr bwMode="auto">
          <a:xfrm>
            <a:off x="187325" y="776524"/>
            <a:ext cx="4031873" cy="400110"/>
          </a:xfrm>
          <a:prstGeom prst="rect">
            <a:avLst/>
          </a:prstGeom>
          <a:noFill/>
          <a:ln w="9525">
            <a:noFill/>
            <a:miter lim="800000"/>
            <a:headEnd/>
            <a:tailEnd/>
          </a:ln>
        </p:spPr>
        <p:txBody>
          <a:bodyPr wrap="none">
            <a:spAutoFit/>
          </a:bodyPr>
          <a:lstStyle/>
          <a:p>
            <a:pPr>
              <a:defRPr/>
            </a:pPr>
            <a:r>
              <a:rPr lang="ja-JP" altLang="en-US" sz="2000" dirty="0">
                <a:solidFill>
                  <a:schemeClr val="bg1"/>
                </a:solidFill>
                <a:latin typeface="+mj-ea"/>
                <a:ea typeface="+mj-ea"/>
              </a:rPr>
              <a:t>前田太佳夫教授，鎌田泰成准教授</a:t>
            </a:r>
          </a:p>
        </p:txBody>
      </p:sp>
      <p:grpSp>
        <p:nvGrpSpPr>
          <p:cNvPr id="34" name="Group 14"/>
          <p:cNvGrpSpPr>
            <a:grpSpLocks/>
          </p:cNvGrpSpPr>
          <p:nvPr/>
        </p:nvGrpSpPr>
        <p:grpSpPr bwMode="auto">
          <a:xfrm>
            <a:off x="3003550" y="4017963"/>
            <a:ext cx="2835275" cy="2193925"/>
            <a:chOff x="1530" y="2906"/>
            <a:chExt cx="1786" cy="1382"/>
          </a:xfrm>
        </p:grpSpPr>
        <p:pic>
          <p:nvPicPr>
            <p:cNvPr id="35" name="Picture 15" descr="windtunnel_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6" y="2906"/>
              <a:ext cx="1598" cy="1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16"/>
            <p:cNvSpPr txBox="1">
              <a:spLocks noChangeArrowheads="1"/>
            </p:cNvSpPr>
            <p:nvPr/>
          </p:nvSpPr>
          <p:spPr bwMode="auto">
            <a:xfrm>
              <a:off x="1530" y="4094"/>
              <a:ext cx="178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1400">
                  <a:latin typeface="Arial" panose="020B0604020202020204" pitchFamily="34" charset="0"/>
                  <a:ea typeface="HG丸ｺﾞｼｯｸM-PRO" panose="020F0600000000000000" pitchFamily="50" charset="-128"/>
                </a:rPr>
                <a:t>大型風洞を用いた風車の実験</a:t>
              </a:r>
            </a:p>
          </p:txBody>
        </p:sp>
      </p:grpSp>
    </p:spTree>
    <p:extLst>
      <p:ext uri="{BB962C8B-B14F-4D97-AF65-F5344CB8AC3E}">
        <p14:creationId xmlns:p14="http://schemas.microsoft.com/office/powerpoint/2010/main" val="183057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a:spLocks noGrp="1" noChangeArrowheads="1"/>
          </p:cNvSpPr>
          <p:nvPr>
            <p:ph type="ctrTitle"/>
          </p:nvPr>
        </p:nvSpPr>
        <p:spPr>
          <a:xfrm>
            <a:off x="179388" y="44451"/>
            <a:ext cx="8748712" cy="649288"/>
          </a:xfrm>
        </p:spPr>
        <p:txBody>
          <a:bodyPr rtlCol="0">
            <a:normAutofit/>
          </a:bodyPr>
          <a:lstStyle/>
          <a:p>
            <a:pPr>
              <a:defRPr/>
            </a:pPr>
            <a:r>
              <a:rPr lang="ja-JP" altLang="en-US" sz="3200" b="1" i="1" u="sng" dirty="0">
                <a:solidFill>
                  <a:srgbClr val="FF0000"/>
                </a:solidFill>
                <a:effectLst>
                  <a:outerShdw blurRad="38100" dist="38100" dir="2700000" algn="tl">
                    <a:srgbClr val="C0C0C0"/>
                  </a:outerShdw>
                </a:effectLst>
              </a:rPr>
              <a:t>熱エネルギーシステム研究室</a:t>
            </a:r>
          </a:p>
        </p:txBody>
      </p:sp>
      <p:sp>
        <p:nvSpPr>
          <p:cNvPr id="37" name="Text Box 26"/>
          <p:cNvSpPr txBox="1">
            <a:spLocks noChangeArrowheads="1"/>
          </p:cNvSpPr>
          <p:nvPr/>
        </p:nvSpPr>
        <p:spPr bwMode="auto">
          <a:xfrm>
            <a:off x="539750" y="1700213"/>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①</a:t>
            </a:r>
          </a:p>
        </p:txBody>
      </p:sp>
      <p:sp>
        <p:nvSpPr>
          <p:cNvPr id="38" name="Text Box 27"/>
          <p:cNvSpPr txBox="1">
            <a:spLocks noChangeArrowheads="1"/>
          </p:cNvSpPr>
          <p:nvPr/>
        </p:nvSpPr>
        <p:spPr bwMode="auto">
          <a:xfrm>
            <a:off x="2808288" y="3429001"/>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④</a:t>
            </a:r>
          </a:p>
        </p:txBody>
      </p:sp>
      <p:sp>
        <p:nvSpPr>
          <p:cNvPr id="39" name="Text Box 28"/>
          <p:cNvSpPr txBox="1">
            <a:spLocks noChangeArrowheads="1"/>
          </p:cNvSpPr>
          <p:nvPr/>
        </p:nvSpPr>
        <p:spPr bwMode="auto">
          <a:xfrm>
            <a:off x="2808288" y="1700213"/>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②</a:t>
            </a:r>
          </a:p>
        </p:txBody>
      </p:sp>
      <p:sp>
        <p:nvSpPr>
          <p:cNvPr id="40" name="Text Box 29"/>
          <p:cNvSpPr txBox="1">
            <a:spLocks noChangeArrowheads="1"/>
          </p:cNvSpPr>
          <p:nvPr/>
        </p:nvSpPr>
        <p:spPr bwMode="auto">
          <a:xfrm>
            <a:off x="539750" y="3429001"/>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③</a:t>
            </a:r>
          </a:p>
        </p:txBody>
      </p:sp>
      <p:grpSp>
        <p:nvGrpSpPr>
          <p:cNvPr id="41" name="グループ化 2"/>
          <p:cNvGrpSpPr>
            <a:grpSpLocks/>
          </p:cNvGrpSpPr>
          <p:nvPr/>
        </p:nvGrpSpPr>
        <p:grpSpPr bwMode="auto">
          <a:xfrm>
            <a:off x="746127" y="765178"/>
            <a:ext cx="5121273" cy="996355"/>
            <a:chOff x="169862" y="765175"/>
            <a:chExt cx="4618162" cy="996356"/>
          </a:xfrm>
        </p:grpSpPr>
        <p:sp>
          <p:nvSpPr>
            <p:cNvPr id="42" name="AutoShape 55"/>
            <p:cNvSpPr>
              <a:spLocks noChangeArrowheads="1"/>
            </p:cNvSpPr>
            <p:nvPr/>
          </p:nvSpPr>
          <p:spPr bwMode="auto">
            <a:xfrm>
              <a:off x="169862" y="765175"/>
              <a:ext cx="4618162" cy="792163"/>
            </a:xfrm>
            <a:prstGeom prst="roundRect">
              <a:avLst>
                <a:gd name="adj" fmla="val 16667"/>
              </a:avLst>
            </a:prstGeom>
            <a:solidFill>
              <a:srgbClr val="CCFFFF"/>
            </a:solidFill>
            <a:ln w="28575">
              <a:solidFill>
                <a:srgbClr val="0033CC"/>
              </a:solidFill>
              <a:round/>
              <a:headEnd/>
              <a:tailEnd/>
            </a:ln>
            <a:effectLst/>
          </p:spPr>
          <p:txBody>
            <a:bodyPr wrap="none" anchor="ctr"/>
            <a:lstStyle/>
            <a:p>
              <a:pPr eaLnBrk="1" hangingPunct="1"/>
              <a:endParaRPr lang="ja-JP" altLang="en-US"/>
            </a:p>
          </p:txBody>
        </p:sp>
        <p:sp>
          <p:nvSpPr>
            <p:cNvPr id="43" name="Text Box 43"/>
            <p:cNvSpPr txBox="1">
              <a:spLocks noChangeArrowheads="1"/>
            </p:cNvSpPr>
            <p:nvPr/>
          </p:nvSpPr>
          <p:spPr bwMode="auto">
            <a:xfrm>
              <a:off x="211138" y="838200"/>
              <a:ext cx="4535610" cy="923331"/>
            </a:xfrm>
            <a:prstGeom prst="rect">
              <a:avLst/>
            </a:prstGeom>
            <a:noFill/>
            <a:ln w="9525">
              <a:noFill/>
              <a:miter lim="800000"/>
              <a:headEnd/>
              <a:tailEnd/>
            </a:ln>
            <a:effectLst/>
          </p:spPr>
          <p:txBody>
            <a:bodyPr>
              <a:spAutoFit/>
            </a:bodyPr>
            <a:lstStyle/>
            <a:p>
              <a:pPr eaLnBrk="1" hangingPunct="1"/>
              <a:r>
                <a:rPr kumimoji="0" lang="ja-JP" altLang="en-US" b="1">
                  <a:solidFill>
                    <a:srgbClr val="FF00FF"/>
                  </a:solidFill>
                </a:rPr>
                <a:t>燃料電池，環境調和，熱・物質輸送，</a:t>
              </a:r>
              <a:endParaRPr kumimoji="0" lang="en-US" altLang="ja-JP" b="1">
                <a:solidFill>
                  <a:srgbClr val="FF00FF"/>
                </a:solidFill>
              </a:endParaRPr>
            </a:p>
            <a:p>
              <a:pPr eaLnBrk="1" hangingPunct="1"/>
              <a:r>
                <a:rPr kumimoji="0" lang="ja-JP" altLang="en-US" b="1">
                  <a:solidFill>
                    <a:srgbClr val="FF00FF"/>
                  </a:solidFill>
                </a:rPr>
                <a:t>レーザー計測，ヒートポンプ，エネルギー変換</a:t>
              </a:r>
            </a:p>
          </p:txBody>
        </p:sp>
      </p:grpSp>
      <p:grpSp>
        <p:nvGrpSpPr>
          <p:cNvPr id="44" name="Group 49"/>
          <p:cNvGrpSpPr>
            <a:grpSpLocks/>
          </p:cNvGrpSpPr>
          <p:nvPr/>
        </p:nvGrpSpPr>
        <p:grpSpPr bwMode="auto">
          <a:xfrm>
            <a:off x="6083305" y="765178"/>
            <a:ext cx="2670175" cy="792163"/>
            <a:chOff x="4014" y="482"/>
            <a:chExt cx="1682" cy="499"/>
          </a:xfrm>
        </p:grpSpPr>
        <p:sp>
          <p:nvSpPr>
            <p:cNvPr id="45" name="AutoShape 56"/>
            <p:cNvSpPr>
              <a:spLocks noChangeArrowheads="1"/>
            </p:cNvSpPr>
            <p:nvPr/>
          </p:nvSpPr>
          <p:spPr bwMode="auto">
            <a:xfrm>
              <a:off x="4014" y="482"/>
              <a:ext cx="1675" cy="499"/>
            </a:xfrm>
            <a:prstGeom prst="roundRect">
              <a:avLst>
                <a:gd name="adj" fmla="val 16667"/>
              </a:avLst>
            </a:prstGeom>
            <a:solidFill>
              <a:srgbClr val="CCFFCC"/>
            </a:solidFill>
            <a:ln w="28575">
              <a:solidFill>
                <a:srgbClr val="008000"/>
              </a:solidFill>
              <a:round/>
              <a:headEnd/>
              <a:tailEnd/>
            </a:ln>
            <a:effectLst/>
          </p:spPr>
          <p:txBody>
            <a:bodyPr wrap="none" anchor="ctr"/>
            <a:lstStyle/>
            <a:p>
              <a:pPr eaLnBrk="1" hangingPunct="1"/>
              <a:endParaRPr lang="ja-JP" altLang="en-US"/>
            </a:p>
          </p:txBody>
        </p:sp>
        <p:sp>
          <p:nvSpPr>
            <p:cNvPr id="46" name="Text Box 44"/>
            <p:cNvSpPr txBox="1">
              <a:spLocks noChangeArrowheads="1"/>
            </p:cNvSpPr>
            <p:nvPr/>
          </p:nvSpPr>
          <p:spPr bwMode="auto">
            <a:xfrm>
              <a:off x="4126" y="527"/>
              <a:ext cx="1570" cy="407"/>
            </a:xfrm>
            <a:prstGeom prst="rect">
              <a:avLst/>
            </a:prstGeom>
            <a:noFill/>
            <a:ln w="9525">
              <a:noFill/>
              <a:miter lim="800000"/>
              <a:headEnd/>
              <a:tailEnd/>
            </a:ln>
            <a:effectLst/>
          </p:spPr>
          <p:txBody>
            <a:bodyPr wrap="none">
              <a:spAutoFit/>
            </a:bodyPr>
            <a:lstStyle/>
            <a:p>
              <a:pPr eaLnBrk="1" hangingPunct="1"/>
              <a:r>
                <a:rPr kumimoji="0" lang="ja-JP" altLang="en-US" b="1">
                  <a:solidFill>
                    <a:srgbClr val="FF9900"/>
                  </a:solidFill>
                </a:rPr>
                <a:t>高効率冷却システム，</a:t>
              </a:r>
              <a:endParaRPr kumimoji="0" lang="en-US" altLang="ja-JP" b="1">
                <a:solidFill>
                  <a:srgbClr val="FF9900"/>
                </a:solidFill>
              </a:endParaRPr>
            </a:p>
            <a:p>
              <a:pPr eaLnBrk="1" hangingPunct="1"/>
              <a:r>
                <a:rPr kumimoji="0" lang="ja-JP" altLang="en-US" b="1">
                  <a:solidFill>
                    <a:srgbClr val="FF9900"/>
                  </a:solidFill>
                </a:rPr>
                <a:t>省エネルギー機器開発</a:t>
              </a:r>
            </a:p>
          </p:txBody>
        </p:sp>
      </p:grpSp>
      <p:sp>
        <p:nvSpPr>
          <p:cNvPr id="47" name="Text Box 49"/>
          <p:cNvSpPr txBox="1">
            <a:spLocks noChangeArrowheads="1"/>
          </p:cNvSpPr>
          <p:nvPr/>
        </p:nvSpPr>
        <p:spPr bwMode="auto">
          <a:xfrm>
            <a:off x="539751" y="5229225"/>
            <a:ext cx="412751" cy="369332"/>
          </a:xfrm>
          <a:prstGeom prst="rect">
            <a:avLst/>
          </a:prstGeom>
          <a:noFill/>
          <a:ln w="9525">
            <a:noFill/>
            <a:miter lim="800000"/>
            <a:headEnd/>
            <a:tailEnd/>
          </a:ln>
          <a:effectLst/>
        </p:spPr>
        <p:txBody>
          <a:bodyPr>
            <a:spAutoFit/>
          </a:bodyPr>
          <a:lstStyle/>
          <a:p>
            <a:pPr eaLnBrk="1" hangingPunct="1"/>
            <a:r>
              <a:rPr lang="en-US" altLang="ja-JP" b="1">
                <a:solidFill>
                  <a:srgbClr val="0000FF"/>
                </a:solidFill>
              </a:rPr>
              <a:t>⑤</a:t>
            </a:r>
          </a:p>
        </p:txBody>
      </p:sp>
      <p:sp>
        <p:nvSpPr>
          <p:cNvPr id="48" name="Text Box 50"/>
          <p:cNvSpPr txBox="1">
            <a:spLocks noChangeArrowheads="1"/>
          </p:cNvSpPr>
          <p:nvPr/>
        </p:nvSpPr>
        <p:spPr bwMode="auto">
          <a:xfrm>
            <a:off x="2808288" y="5229225"/>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⑥</a:t>
            </a:r>
          </a:p>
        </p:txBody>
      </p:sp>
      <p:sp>
        <p:nvSpPr>
          <p:cNvPr id="49" name="Text Box 57"/>
          <p:cNvSpPr txBox="1">
            <a:spLocks noChangeArrowheads="1"/>
          </p:cNvSpPr>
          <p:nvPr/>
        </p:nvSpPr>
        <p:spPr bwMode="auto">
          <a:xfrm>
            <a:off x="5867400" y="1844676"/>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⑦</a:t>
            </a:r>
          </a:p>
        </p:txBody>
      </p:sp>
      <p:sp>
        <p:nvSpPr>
          <p:cNvPr id="50" name="Text Box 60"/>
          <p:cNvSpPr txBox="1">
            <a:spLocks noChangeArrowheads="1"/>
          </p:cNvSpPr>
          <p:nvPr/>
        </p:nvSpPr>
        <p:spPr bwMode="auto">
          <a:xfrm>
            <a:off x="312420" y="3068641"/>
            <a:ext cx="2828018" cy="307777"/>
          </a:xfrm>
          <a:prstGeom prst="rect">
            <a:avLst/>
          </a:prstGeom>
          <a:noFill/>
          <a:ln w="9525">
            <a:noFill/>
            <a:miter lim="800000"/>
            <a:headEnd/>
            <a:tailEnd/>
          </a:ln>
          <a:effectLst/>
        </p:spPr>
        <p:txBody>
          <a:bodyPr wrap="none">
            <a:spAutoFit/>
          </a:bodyPr>
          <a:lstStyle/>
          <a:p>
            <a:pPr eaLnBrk="1" hangingPunct="1"/>
            <a:r>
              <a:rPr lang="en-US" altLang="ja-JP" sz="1400" dirty="0"/>
              <a:t>HVAC</a:t>
            </a:r>
            <a:r>
              <a:rPr lang="ja-JP" altLang="en-US" sz="1400" dirty="0"/>
              <a:t>（（株）デンソーと共研）</a:t>
            </a:r>
          </a:p>
        </p:txBody>
      </p:sp>
      <p:sp>
        <p:nvSpPr>
          <p:cNvPr id="51" name="Text Box 61"/>
          <p:cNvSpPr txBox="1">
            <a:spLocks noChangeArrowheads="1"/>
          </p:cNvSpPr>
          <p:nvPr/>
        </p:nvSpPr>
        <p:spPr bwMode="auto">
          <a:xfrm>
            <a:off x="2921000" y="3068641"/>
            <a:ext cx="3236784" cy="307777"/>
          </a:xfrm>
          <a:prstGeom prst="rect">
            <a:avLst/>
          </a:prstGeom>
          <a:noFill/>
          <a:ln w="9525">
            <a:noFill/>
            <a:miter lim="800000"/>
            <a:headEnd/>
            <a:tailEnd/>
          </a:ln>
          <a:effectLst/>
        </p:spPr>
        <p:txBody>
          <a:bodyPr wrap="none">
            <a:spAutoFit/>
          </a:bodyPr>
          <a:lstStyle/>
          <a:p>
            <a:pPr eaLnBrk="1" hangingPunct="1"/>
            <a:r>
              <a:rPr lang="ja-JP" altLang="en-US" sz="1400" dirty="0"/>
              <a:t>ビル用空調（中部電力（株）と共研）</a:t>
            </a:r>
          </a:p>
        </p:txBody>
      </p:sp>
      <p:sp>
        <p:nvSpPr>
          <p:cNvPr id="52" name="Text Box 62"/>
          <p:cNvSpPr txBox="1">
            <a:spLocks noChangeArrowheads="1"/>
          </p:cNvSpPr>
          <p:nvPr/>
        </p:nvSpPr>
        <p:spPr bwMode="auto">
          <a:xfrm>
            <a:off x="796645" y="4852991"/>
            <a:ext cx="2159566" cy="307777"/>
          </a:xfrm>
          <a:prstGeom prst="rect">
            <a:avLst/>
          </a:prstGeom>
          <a:noFill/>
          <a:ln w="9525">
            <a:noFill/>
            <a:miter lim="800000"/>
            <a:headEnd/>
            <a:tailEnd/>
          </a:ln>
          <a:effectLst/>
        </p:spPr>
        <p:txBody>
          <a:bodyPr wrap="none">
            <a:spAutoFit/>
          </a:bodyPr>
          <a:lstStyle/>
          <a:p>
            <a:pPr algn="ctr" eaLnBrk="1" hangingPunct="1"/>
            <a:r>
              <a:rPr lang="ja-JP" altLang="en-US" sz="1400"/>
              <a:t>過熱水蒸気脱脂システム</a:t>
            </a:r>
          </a:p>
        </p:txBody>
      </p:sp>
      <p:sp>
        <p:nvSpPr>
          <p:cNvPr id="53" name="Text Box 63"/>
          <p:cNvSpPr txBox="1">
            <a:spLocks noChangeArrowheads="1"/>
          </p:cNvSpPr>
          <p:nvPr/>
        </p:nvSpPr>
        <p:spPr bwMode="auto">
          <a:xfrm>
            <a:off x="3219453" y="4868864"/>
            <a:ext cx="1928813" cy="307777"/>
          </a:xfrm>
          <a:prstGeom prst="rect">
            <a:avLst/>
          </a:prstGeom>
          <a:noFill/>
          <a:ln w="9525">
            <a:noFill/>
            <a:miter lim="800000"/>
            <a:headEnd/>
            <a:tailEnd/>
          </a:ln>
          <a:effectLst/>
        </p:spPr>
        <p:txBody>
          <a:bodyPr>
            <a:spAutoFit/>
          </a:bodyPr>
          <a:lstStyle/>
          <a:p>
            <a:pPr algn="ctr" eaLnBrk="1" hangingPunct="1"/>
            <a:r>
              <a:rPr lang="ja-JP" altLang="en-US" sz="1400"/>
              <a:t>温度調整式熱交換器</a:t>
            </a:r>
          </a:p>
        </p:txBody>
      </p:sp>
      <p:sp>
        <p:nvSpPr>
          <p:cNvPr id="54" name="Text Box 64"/>
          <p:cNvSpPr txBox="1">
            <a:spLocks noChangeArrowheads="1"/>
          </p:cNvSpPr>
          <p:nvPr/>
        </p:nvSpPr>
        <p:spPr bwMode="auto">
          <a:xfrm>
            <a:off x="1476378" y="6580190"/>
            <a:ext cx="723275" cy="307777"/>
          </a:xfrm>
          <a:prstGeom prst="rect">
            <a:avLst/>
          </a:prstGeom>
          <a:noFill/>
          <a:ln w="9525">
            <a:noFill/>
            <a:miter lim="800000"/>
            <a:headEnd/>
            <a:tailEnd/>
          </a:ln>
          <a:effectLst/>
        </p:spPr>
        <p:txBody>
          <a:bodyPr wrap="none">
            <a:spAutoFit/>
          </a:bodyPr>
          <a:lstStyle/>
          <a:p>
            <a:pPr eaLnBrk="1" hangingPunct="1"/>
            <a:r>
              <a:rPr lang="ja-JP" altLang="en-US" sz="1400"/>
              <a:t>光触媒</a:t>
            </a:r>
          </a:p>
        </p:txBody>
      </p:sp>
      <p:sp>
        <p:nvSpPr>
          <p:cNvPr id="55" name="Text Box 65"/>
          <p:cNvSpPr txBox="1">
            <a:spLocks noChangeArrowheads="1"/>
          </p:cNvSpPr>
          <p:nvPr/>
        </p:nvSpPr>
        <p:spPr bwMode="auto">
          <a:xfrm>
            <a:off x="3741740" y="6553202"/>
            <a:ext cx="902811" cy="307777"/>
          </a:xfrm>
          <a:prstGeom prst="rect">
            <a:avLst/>
          </a:prstGeom>
          <a:noFill/>
          <a:ln w="9525">
            <a:noFill/>
            <a:miter lim="800000"/>
            <a:headEnd/>
            <a:tailEnd/>
          </a:ln>
          <a:effectLst/>
        </p:spPr>
        <p:txBody>
          <a:bodyPr wrap="none">
            <a:spAutoFit/>
          </a:bodyPr>
          <a:lstStyle/>
          <a:p>
            <a:pPr eaLnBrk="1" hangingPunct="1"/>
            <a:r>
              <a:rPr lang="ja-JP" altLang="en-US" sz="1400"/>
              <a:t>燃料電池</a:t>
            </a:r>
          </a:p>
        </p:txBody>
      </p:sp>
      <p:sp>
        <p:nvSpPr>
          <p:cNvPr id="56" name="Text Box 67"/>
          <p:cNvSpPr txBox="1">
            <a:spLocks noChangeArrowheads="1"/>
          </p:cNvSpPr>
          <p:nvPr/>
        </p:nvSpPr>
        <p:spPr bwMode="auto">
          <a:xfrm>
            <a:off x="6569078" y="2781303"/>
            <a:ext cx="1800493" cy="307777"/>
          </a:xfrm>
          <a:prstGeom prst="rect">
            <a:avLst/>
          </a:prstGeom>
          <a:noFill/>
          <a:ln w="9525">
            <a:noFill/>
            <a:miter lim="800000"/>
            <a:headEnd/>
            <a:tailEnd/>
          </a:ln>
          <a:effectLst/>
        </p:spPr>
        <p:txBody>
          <a:bodyPr wrap="none">
            <a:spAutoFit/>
          </a:bodyPr>
          <a:lstStyle/>
          <a:p>
            <a:pPr eaLnBrk="1" hangingPunct="1"/>
            <a:r>
              <a:rPr lang="ja-JP" altLang="en-US" sz="1400"/>
              <a:t>熱音響冷却システム</a:t>
            </a:r>
          </a:p>
        </p:txBody>
      </p:sp>
      <p:sp>
        <p:nvSpPr>
          <p:cNvPr id="57" name="Text Box 69"/>
          <p:cNvSpPr txBox="1">
            <a:spLocks noChangeArrowheads="1"/>
          </p:cNvSpPr>
          <p:nvPr/>
        </p:nvSpPr>
        <p:spPr bwMode="auto">
          <a:xfrm>
            <a:off x="6711952" y="5157791"/>
            <a:ext cx="1980029" cy="307777"/>
          </a:xfrm>
          <a:prstGeom prst="rect">
            <a:avLst/>
          </a:prstGeom>
          <a:noFill/>
          <a:ln w="9525">
            <a:noFill/>
            <a:miter lim="800000"/>
            <a:headEnd/>
            <a:tailEnd/>
          </a:ln>
          <a:effectLst/>
        </p:spPr>
        <p:txBody>
          <a:bodyPr wrap="none">
            <a:spAutoFit/>
          </a:bodyPr>
          <a:lstStyle/>
          <a:p>
            <a:pPr eaLnBrk="1" hangingPunct="1"/>
            <a:r>
              <a:rPr lang="ja-JP" altLang="en-US" sz="1400"/>
              <a:t>富士電機（株）と共研</a:t>
            </a:r>
          </a:p>
        </p:txBody>
      </p:sp>
      <p:pic>
        <p:nvPicPr>
          <p:cNvPr id="58" name="Picture 76"/>
          <p:cNvPicPr>
            <a:picLocks noChangeAspect="1" noChangeArrowheads="1"/>
          </p:cNvPicPr>
          <p:nvPr/>
        </p:nvPicPr>
        <p:blipFill>
          <a:blip r:embed="rId3" cstate="print"/>
          <a:srcRect/>
          <a:stretch>
            <a:fillRect/>
          </a:stretch>
        </p:blipFill>
        <p:spPr bwMode="auto">
          <a:xfrm>
            <a:off x="3203577" y="5235578"/>
            <a:ext cx="2016125" cy="1362075"/>
          </a:xfrm>
          <a:prstGeom prst="rect">
            <a:avLst/>
          </a:prstGeom>
          <a:noFill/>
          <a:ln w="9525">
            <a:noFill/>
            <a:miter lim="800000"/>
            <a:headEnd/>
            <a:tailEnd/>
          </a:ln>
          <a:effectLst/>
        </p:spPr>
      </p:pic>
      <p:pic>
        <p:nvPicPr>
          <p:cNvPr id="59" name="Picture 80"/>
          <p:cNvPicPr>
            <a:picLocks noChangeAspect="1" noChangeArrowheads="1"/>
          </p:cNvPicPr>
          <p:nvPr/>
        </p:nvPicPr>
        <p:blipFill>
          <a:blip r:embed="rId4" cstate="print"/>
          <a:srcRect/>
          <a:stretch>
            <a:fillRect/>
          </a:stretch>
        </p:blipFill>
        <p:spPr bwMode="auto">
          <a:xfrm>
            <a:off x="3203577" y="1773239"/>
            <a:ext cx="2030413" cy="1295400"/>
          </a:xfrm>
          <a:prstGeom prst="rect">
            <a:avLst/>
          </a:prstGeom>
          <a:noFill/>
          <a:ln w="9525">
            <a:noFill/>
            <a:miter lim="800000"/>
            <a:headEnd/>
            <a:tailEnd/>
          </a:ln>
          <a:effectLst/>
        </p:spPr>
      </p:pic>
      <p:pic>
        <p:nvPicPr>
          <p:cNvPr id="60" name="Picture 81"/>
          <p:cNvPicPr>
            <a:picLocks noChangeAspect="1" noChangeArrowheads="1"/>
          </p:cNvPicPr>
          <p:nvPr/>
        </p:nvPicPr>
        <p:blipFill>
          <a:blip r:embed="rId5" cstate="print"/>
          <a:srcRect/>
          <a:stretch>
            <a:fillRect/>
          </a:stretch>
        </p:blipFill>
        <p:spPr bwMode="auto">
          <a:xfrm>
            <a:off x="900117" y="1773239"/>
            <a:ext cx="1876425" cy="1308100"/>
          </a:xfrm>
          <a:prstGeom prst="rect">
            <a:avLst/>
          </a:prstGeom>
          <a:noFill/>
          <a:ln w="9525">
            <a:noFill/>
            <a:miter lim="800000"/>
            <a:headEnd/>
            <a:tailEnd/>
          </a:ln>
          <a:effectLst/>
        </p:spPr>
      </p:pic>
      <p:sp>
        <p:nvSpPr>
          <p:cNvPr id="61" name="Text Box 58"/>
          <p:cNvSpPr txBox="1">
            <a:spLocks noChangeArrowheads="1"/>
          </p:cNvSpPr>
          <p:nvPr/>
        </p:nvSpPr>
        <p:spPr bwMode="auto">
          <a:xfrm>
            <a:off x="5867400" y="3213101"/>
            <a:ext cx="415498" cy="369332"/>
          </a:xfrm>
          <a:prstGeom prst="rect">
            <a:avLst/>
          </a:prstGeom>
          <a:noFill/>
          <a:ln w="9525">
            <a:noFill/>
            <a:miter lim="800000"/>
            <a:headEnd/>
            <a:tailEnd/>
          </a:ln>
          <a:effectLst/>
        </p:spPr>
        <p:txBody>
          <a:bodyPr wrap="none">
            <a:spAutoFit/>
          </a:bodyPr>
          <a:lstStyle/>
          <a:p>
            <a:pPr eaLnBrk="1" hangingPunct="1"/>
            <a:r>
              <a:rPr lang="en-US" altLang="ja-JP" b="1">
                <a:solidFill>
                  <a:srgbClr val="0000FF"/>
                </a:solidFill>
              </a:rPr>
              <a:t>⑧</a:t>
            </a:r>
          </a:p>
        </p:txBody>
      </p:sp>
      <p:sp>
        <p:nvSpPr>
          <p:cNvPr id="62" name="テキスト ボックス 1"/>
          <p:cNvSpPr txBox="1">
            <a:spLocks noChangeArrowheads="1"/>
          </p:cNvSpPr>
          <p:nvPr/>
        </p:nvSpPr>
        <p:spPr bwMode="auto">
          <a:xfrm>
            <a:off x="5724526" y="5713576"/>
            <a:ext cx="3262432" cy="830997"/>
          </a:xfrm>
          <a:prstGeom prst="rect">
            <a:avLst/>
          </a:prstGeom>
          <a:noFill/>
          <a:ln w="57150">
            <a:solidFill>
              <a:srgbClr val="0033CC"/>
            </a:solidFill>
            <a:miter lim="800000"/>
            <a:headEnd/>
            <a:tailEnd/>
          </a:ln>
        </p:spPr>
        <p:txBody>
          <a:bodyPr wrap="none">
            <a:spAutoFit/>
          </a:bodyPr>
          <a:lstStyle/>
          <a:p>
            <a:pPr eaLnBrk="1" hangingPunct="1"/>
            <a:r>
              <a:rPr lang="ja-JP" altLang="en-US" sz="2400" b="1">
                <a:solidFill>
                  <a:srgbClr val="FF0000"/>
                </a:solidFill>
              </a:rPr>
              <a:t>熱エネルギーの高効率</a:t>
            </a:r>
            <a:endParaRPr lang="en-US" altLang="ja-JP" sz="2400" b="1">
              <a:solidFill>
                <a:srgbClr val="FF0000"/>
              </a:solidFill>
            </a:endParaRPr>
          </a:p>
          <a:p>
            <a:pPr eaLnBrk="1" hangingPunct="1"/>
            <a:r>
              <a:rPr lang="ja-JP" altLang="en-US" sz="2400" b="1">
                <a:solidFill>
                  <a:srgbClr val="FF0000"/>
                </a:solidFill>
              </a:rPr>
              <a:t>変換と有効利用</a:t>
            </a:r>
          </a:p>
        </p:txBody>
      </p:sp>
      <p:pic>
        <p:nvPicPr>
          <p:cNvPr id="63" name="Picture 41"/>
          <p:cNvPicPr>
            <a:picLocks noChangeAspect="1" noChangeArrowheads="1"/>
          </p:cNvPicPr>
          <p:nvPr/>
        </p:nvPicPr>
        <p:blipFill>
          <a:blip r:embed="rId6" cstate="print"/>
          <a:srcRect/>
          <a:stretch>
            <a:fillRect/>
          </a:stretch>
        </p:blipFill>
        <p:spPr bwMode="auto">
          <a:xfrm>
            <a:off x="966790" y="5229226"/>
            <a:ext cx="1804987" cy="1354139"/>
          </a:xfrm>
          <a:prstGeom prst="rect">
            <a:avLst/>
          </a:prstGeom>
          <a:noFill/>
          <a:ln w="9525">
            <a:noFill/>
            <a:miter lim="800000"/>
            <a:headEnd/>
            <a:tailEnd/>
          </a:ln>
          <a:effectLst/>
        </p:spPr>
      </p:pic>
      <p:pic>
        <p:nvPicPr>
          <p:cNvPr id="64" name="Picture 41" descr="IMGP2790(50)"/>
          <p:cNvPicPr>
            <a:picLocks noChangeAspect="1" noChangeArrowheads="1"/>
          </p:cNvPicPr>
          <p:nvPr/>
        </p:nvPicPr>
        <p:blipFill>
          <a:blip r:embed="rId7" cstate="print"/>
          <a:srcRect/>
          <a:stretch>
            <a:fillRect/>
          </a:stretch>
        </p:blipFill>
        <p:spPr bwMode="auto">
          <a:xfrm>
            <a:off x="903291" y="3429003"/>
            <a:ext cx="1868487" cy="1439863"/>
          </a:xfrm>
          <a:prstGeom prst="rect">
            <a:avLst/>
          </a:prstGeom>
          <a:noFill/>
          <a:ln w="9525">
            <a:noFill/>
            <a:miter lim="800000"/>
            <a:headEnd/>
            <a:tailEnd/>
          </a:ln>
        </p:spPr>
      </p:pic>
      <p:pic>
        <p:nvPicPr>
          <p:cNvPr id="65" name="Picture 42"/>
          <p:cNvPicPr>
            <a:picLocks noChangeAspect="1" noChangeArrowheads="1"/>
          </p:cNvPicPr>
          <p:nvPr/>
        </p:nvPicPr>
        <p:blipFill>
          <a:blip r:embed="rId8" cstate="print"/>
          <a:srcRect/>
          <a:stretch>
            <a:fillRect/>
          </a:stretch>
        </p:blipFill>
        <p:spPr bwMode="auto">
          <a:xfrm>
            <a:off x="6280151" y="1916113"/>
            <a:ext cx="2376488" cy="889000"/>
          </a:xfrm>
          <a:prstGeom prst="rect">
            <a:avLst/>
          </a:prstGeom>
          <a:noFill/>
          <a:ln w="9525">
            <a:noFill/>
            <a:miter lim="800000"/>
            <a:headEnd/>
            <a:tailEnd/>
          </a:ln>
          <a:effectLst/>
        </p:spPr>
      </p:pic>
      <p:pic>
        <p:nvPicPr>
          <p:cNvPr id="66" name="Picture 44" descr="20140108_164831"/>
          <p:cNvPicPr>
            <a:picLocks noChangeAspect="1" noChangeArrowheads="1"/>
          </p:cNvPicPr>
          <p:nvPr/>
        </p:nvPicPr>
        <p:blipFill>
          <a:blip r:embed="rId9" cstate="print"/>
          <a:srcRect/>
          <a:stretch>
            <a:fillRect/>
          </a:stretch>
        </p:blipFill>
        <p:spPr bwMode="auto">
          <a:xfrm>
            <a:off x="6569075" y="3286125"/>
            <a:ext cx="1944688" cy="1512888"/>
          </a:xfrm>
          <a:prstGeom prst="rect">
            <a:avLst/>
          </a:prstGeom>
          <a:noFill/>
          <a:ln w="3175">
            <a:solidFill>
              <a:srgbClr val="0000FF"/>
            </a:solidFill>
            <a:miter lim="800000"/>
            <a:headEnd/>
            <a:tailEnd/>
          </a:ln>
        </p:spPr>
      </p:pic>
      <p:pic>
        <p:nvPicPr>
          <p:cNvPr id="67" name="Picture 45" descr="実験装置４"/>
          <p:cNvPicPr>
            <a:picLocks noChangeAspect="1" noChangeArrowheads="1"/>
          </p:cNvPicPr>
          <p:nvPr/>
        </p:nvPicPr>
        <p:blipFill>
          <a:blip r:embed="rId10" cstate="print"/>
          <a:srcRect/>
          <a:stretch>
            <a:fillRect/>
          </a:stretch>
        </p:blipFill>
        <p:spPr bwMode="auto">
          <a:xfrm>
            <a:off x="3203578" y="3429003"/>
            <a:ext cx="2022475" cy="1439863"/>
          </a:xfrm>
          <a:prstGeom prst="rect">
            <a:avLst/>
          </a:prstGeom>
          <a:noFill/>
          <a:ln w="9525">
            <a:noFill/>
            <a:miter lim="800000"/>
            <a:headEnd/>
            <a:tailEnd/>
          </a:ln>
        </p:spPr>
      </p:pic>
      <p:sp>
        <p:nvSpPr>
          <p:cNvPr id="68" name="Text Box 67"/>
          <p:cNvSpPr txBox="1">
            <a:spLocks noChangeArrowheads="1"/>
          </p:cNvSpPr>
          <p:nvPr/>
        </p:nvSpPr>
        <p:spPr bwMode="auto">
          <a:xfrm>
            <a:off x="6856414" y="4860927"/>
            <a:ext cx="1441420" cy="307777"/>
          </a:xfrm>
          <a:prstGeom prst="rect">
            <a:avLst/>
          </a:prstGeom>
          <a:noFill/>
          <a:ln w="9525">
            <a:noFill/>
            <a:miter lim="800000"/>
            <a:headEnd/>
            <a:tailEnd/>
          </a:ln>
          <a:effectLst/>
        </p:spPr>
        <p:txBody>
          <a:bodyPr wrap="none">
            <a:spAutoFit/>
          </a:bodyPr>
          <a:lstStyle/>
          <a:p>
            <a:pPr eaLnBrk="1" hangingPunct="1"/>
            <a:r>
              <a:rPr lang="ja-JP" altLang="en-US" sz="1400"/>
              <a:t>冷媒可視化装置</a:t>
            </a:r>
          </a:p>
        </p:txBody>
      </p:sp>
    </p:spTree>
    <p:extLst>
      <p:ext uri="{BB962C8B-B14F-4D97-AF65-F5344CB8AC3E}">
        <p14:creationId xmlns:p14="http://schemas.microsoft.com/office/powerpoint/2010/main" val="186308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28"/>
          <p:cNvSpPr txBox="1">
            <a:spLocks noChangeArrowheads="1"/>
          </p:cNvSpPr>
          <p:nvPr/>
        </p:nvSpPr>
        <p:spPr bwMode="auto">
          <a:xfrm>
            <a:off x="6361117" y="5227638"/>
            <a:ext cx="2700337" cy="163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2640" rIns="90000" bIns="45000"/>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1pPr>
            <a:lvl2pPr marL="742950" indent="-28575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2pPr>
            <a:lvl3pPr marL="11430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3pPr>
            <a:lvl4pPr marL="16002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4pPr>
            <a:lvl5pPr marL="20574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5pPr>
            <a:lvl6pPr marL="25146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6pPr>
            <a:lvl7pPr marL="29718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7pPr>
            <a:lvl8pPr marL="34290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8pPr>
            <a:lvl9pPr marL="38862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New Roman" pitchFamily="18" charset="0"/>
                <a:ea typeface="ＭＳ Ｐゴシック" pitchFamily="50" charset="-128"/>
              </a:defRPr>
            </a:lvl9pPr>
          </a:lstStyle>
          <a:p>
            <a:pPr algn="just">
              <a:lnSpc>
                <a:spcPct val="93000"/>
              </a:lnSpc>
              <a:buSzPct val="100000"/>
            </a:pPr>
            <a:r>
              <a:rPr kumimoji="0" lang="ja-JP" altLang="en-US" sz="2000">
                <a:solidFill>
                  <a:srgbClr val="FFFFFF"/>
                </a:solidFill>
              </a:rPr>
              <a:t>これらの機器の流れ</a:t>
            </a:r>
            <a:r>
              <a:rPr kumimoji="0" lang="en-US" sz="2000">
                <a:solidFill>
                  <a:srgbClr val="FFFFFF"/>
                </a:solidFill>
              </a:rPr>
              <a:t>, </a:t>
            </a:r>
            <a:r>
              <a:rPr kumimoji="0" lang="ja-JP" altLang="en-US" sz="2000">
                <a:solidFill>
                  <a:srgbClr val="FFFFFF"/>
                </a:solidFill>
              </a:rPr>
              <a:t>熱</a:t>
            </a:r>
            <a:r>
              <a:rPr kumimoji="0" lang="en-US" sz="2000">
                <a:solidFill>
                  <a:srgbClr val="FFFFFF"/>
                </a:solidFill>
              </a:rPr>
              <a:t>, </a:t>
            </a:r>
            <a:r>
              <a:rPr kumimoji="0" lang="ja-JP" altLang="en-US" sz="2000">
                <a:solidFill>
                  <a:srgbClr val="FFFFFF"/>
                </a:solidFill>
              </a:rPr>
              <a:t>物質輸送に関する問題は</a:t>
            </a:r>
            <a:r>
              <a:rPr kumimoji="0" lang="en-US" sz="2000">
                <a:solidFill>
                  <a:srgbClr val="FFFFFF"/>
                </a:solidFill>
              </a:rPr>
              <a:t>, </a:t>
            </a:r>
            <a:r>
              <a:rPr kumimoji="0" lang="ja-JP" altLang="en-US" sz="2000">
                <a:solidFill>
                  <a:srgbClr val="FFFFFF"/>
                </a:solidFill>
              </a:rPr>
              <a:t>全て流動現象に関係する学問・研究分野です</a:t>
            </a:r>
            <a:r>
              <a:rPr kumimoji="0" lang="en-US" sz="2000">
                <a:solidFill>
                  <a:srgbClr val="FFFFFF"/>
                </a:solidFill>
              </a:rPr>
              <a:t>.</a:t>
            </a:r>
          </a:p>
        </p:txBody>
      </p:sp>
      <p:pic>
        <p:nvPicPr>
          <p:cNvPr id="69" name="Picture 5"/>
          <p:cNvPicPr>
            <a:picLocks noChangeAspect="1" noChangeArrowheads="1"/>
          </p:cNvPicPr>
          <p:nvPr/>
        </p:nvPicPr>
        <p:blipFill>
          <a:blip r:embed="rId3" cstate="print"/>
          <a:srcRect/>
          <a:stretch>
            <a:fillRect/>
          </a:stretch>
        </p:blipFill>
        <p:spPr bwMode="auto">
          <a:xfrm>
            <a:off x="2544635" y="5679764"/>
            <a:ext cx="1730602" cy="1324940"/>
          </a:xfrm>
          <a:prstGeom prst="rect">
            <a:avLst/>
          </a:prstGeom>
          <a:noFill/>
          <a:ln w="9525">
            <a:noFill/>
            <a:miter lim="800000"/>
            <a:headEnd/>
            <a:tailEnd/>
          </a:ln>
        </p:spPr>
      </p:pic>
      <p:sp>
        <p:nvSpPr>
          <p:cNvPr id="70" name="Rectangle 6"/>
          <p:cNvSpPr>
            <a:spLocks noChangeArrowheads="1"/>
          </p:cNvSpPr>
          <p:nvPr/>
        </p:nvSpPr>
        <p:spPr bwMode="auto">
          <a:xfrm>
            <a:off x="0" y="5332"/>
            <a:ext cx="9144000" cy="1002082"/>
          </a:xfrm>
          <a:prstGeom prst="rect">
            <a:avLst/>
          </a:prstGeom>
          <a:solidFill>
            <a:srgbClr val="0000FF"/>
          </a:solidFill>
          <a:ln w="9525">
            <a:solidFill>
              <a:schemeClr val="tx1"/>
            </a:solidFill>
            <a:miter lim="800000"/>
            <a:headEnd/>
            <a:tailEnd/>
          </a:ln>
        </p:spPr>
        <p:txBody>
          <a:bodyPr anchor="ctr"/>
          <a:lstStyle/>
          <a:p>
            <a:r>
              <a:rPr lang="ja-JP" altLang="en-US" sz="2000" b="1" dirty="0">
                <a:solidFill>
                  <a:srgbClr val="FFFFFF"/>
                </a:solidFill>
                <a:latin typeface="ＭＳ Ｐゴシック"/>
                <a:ea typeface="ＭＳ Ｐゴシック"/>
              </a:rPr>
              <a:t>　　</a:t>
            </a:r>
            <a:r>
              <a:rPr lang="ja-JP" altLang="en-US" sz="2800" b="1" dirty="0">
                <a:solidFill>
                  <a:srgbClr val="FFFFFF"/>
                </a:solidFill>
                <a:latin typeface="ＭＳ Ｐゴシック"/>
                <a:ea typeface="ＭＳ Ｐゴシック"/>
              </a:rPr>
              <a:t>環境エネルギー大講座</a:t>
            </a:r>
            <a:r>
              <a:rPr lang="ja-JP" altLang="en-US" b="1" dirty="0">
                <a:solidFill>
                  <a:srgbClr val="FFFFFF"/>
                </a:solidFill>
                <a:latin typeface="ＭＳ Ｐゴシック"/>
                <a:ea typeface="ＭＳ Ｐゴシック"/>
              </a:rPr>
              <a:t>　</a:t>
            </a:r>
            <a:r>
              <a:rPr lang="ja-JP" altLang="en-US" sz="2800" b="1" dirty="0">
                <a:solidFill>
                  <a:srgbClr val="FFFFFF"/>
                </a:solidFill>
                <a:latin typeface="ＭＳ Ｐゴシック"/>
                <a:ea typeface="ＭＳ Ｐゴシック"/>
              </a:rPr>
              <a:t>流動制御研究室</a:t>
            </a:r>
            <a:endParaRPr lang="en-US" altLang="ja-JP" sz="2800" b="1" dirty="0">
              <a:solidFill>
                <a:srgbClr val="FFFFFF"/>
              </a:solidFill>
              <a:latin typeface="ＭＳ Ｐゴシック"/>
              <a:ea typeface="ＭＳ Ｐゴシック"/>
            </a:endParaRPr>
          </a:p>
          <a:p>
            <a:pPr>
              <a:spcBef>
                <a:spcPts val="600"/>
              </a:spcBef>
            </a:pPr>
            <a:r>
              <a:rPr lang="ja-JP" altLang="en-US" sz="1600" b="1" dirty="0">
                <a:solidFill>
                  <a:srgbClr val="FFFFFF"/>
                </a:solidFill>
                <a:latin typeface="ＭＳ Ｐゴシック"/>
                <a:ea typeface="ＭＳ Ｐゴシック"/>
              </a:rPr>
              <a:t>　　　</a:t>
            </a:r>
            <a:endParaRPr lang="ja-JP" altLang="en-US" sz="1200" b="1" dirty="0">
              <a:solidFill>
                <a:srgbClr val="FFFFFF"/>
              </a:solidFill>
              <a:latin typeface="ＭＳ Ｐゴシック"/>
              <a:ea typeface="ＭＳ Ｐゴシック"/>
            </a:endParaRPr>
          </a:p>
        </p:txBody>
      </p:sp>
      <p:sp>
        <p:nvSpPr>
          <p:cNvPr id="71" name="Rectangle 18"/>
          <p:cNvSpPr>
            <a:spLocks noChangeArrowheads="1"/>
          </p:cNvSpPr>
          <p:nvPr/>
        </p:nvSpPr>
        <p:spPr bwMode="auto">
          <a:xfrm>
            <a:off x="140524" y="1327815"/>
            <a:ext cx="2952750" cy="271463"/>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algn="just" eaLnBrk="0" hangingPunct="0"/>
            <a:r>
              <a:rPr kumimoji="0" lang="ja-JP" altLang="en-US" sz="1200" dirty="0">
                <a:solidFill>
                  <a:srgbClr val="000000"/>
                </a:solidFill>
                <a:latin typeface="Century" panose="02040604050505020304" pitchFamily="18" charset="0"/>
                <a:ea typeface="ＭＳ ゴシック" panose="020B0609070205080204" pitchFamily="49" charset="-128"/>
              </a:rPr>
              <a:t>・</a:t>
            </a:r>
            <a:r>
              <a:rPr kumimoji="0" lang="ja-JP" altLang="en-US" sz="1200" dirty="0">
                <a:solidFill>
                  <a:srgbClr val="000000"/>
                </a:solidFill>
                <a:ea typeface="ＭＳ ゴシック" panose="020B0609070205080204" pitchFamily="49" charset="-128"/>
              </a:rPr>
              <a:t>噴流（ジェット）制御技術の高性能化</a:t>
            </a:r>
            <a:endParaRPr kumimoji="0" lang="ja-JP" altLang="en-US" sz="1200" dirty="0">
              <a:solidFill>
                <a:srgbClr val="000000"/>
              </a:solidFill>
              <a:latin typeface="ＭＳ Ｐゴシック" panose="020B0600070205080204" pitchFamily="50" charset="-128"/>
              <a:ea typeface="ＭＳ Ｐゴシック" panose="020B0600070205080204" pitchFamily="50" charset="-128"/>
            </a:endParaRPr>
          </a:p>
          <a:p>
            <a:pPr algn="just" eaLnBrk="0" hangingPunct="0"/>
            <a:r>
              <a:rPr kumimoji="0" lang="ja-JP" altLang="en-US" sz="1200" dirty="0">
                <a:solidFill>
                  <a:srgbClr val="000000"/>
                </a:solidFill>
                <a:latin typeface="Century" panose="02040604050505020304" pitchFamily="18" charset="0"/>
                <a:ea typeface="ＭＳ ゴシック" panose="020B0609070205080204" pitchFamily="49" charset="-128"/>
              </a:rPr>
              <a:t>    </a:t>
            </a:r>
            <a:endParaRPr kumimoji="0" lang="ja-JP" altLang="ja-JP" sz="1800" dirty="0">
              <a:solidFill>
                <a:srgbClr val="000000"/>
              </a:solidFill>
              <a:latin typeface="Arial" panose="020B0604020202020204" pitchFamily="34" charset="0"/>
            </a:endParaRPr>
          </a:p>
        </p:txBody>
      </p:sp>
      <p:sp>
        <p:nvSpPr>
          <p:cNvPr id="72" name="Rectangle 16"/>
          <p:cNvSpPr>
            <a:spLocks noChangeArrowheads="1"/>
          </p:cNvSpPr>
          <p:nvPr/>
        </p:nvSpPr>
        <p:spPr bwMode="auto">
          <a:xfrm>
            <a:off x="140524" y="1006391"/>
            <a:ext cx="8859549" cy="289905"/>
          </a:xfrm>
          <a:prstGeom prst="rect">
            <a:avLst/>
          </a:prstGeom>
          <a:solidFill>
            <a:srgbClr val="00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algn="just" eaLnBrk="0" hangingPunct="0"/>
            <a:r>
              <a:rPr kumimoji="0" lang="ja-JP" altLang="en-US" sz="1200" dirty="0">
                <a:solidFill>
                  <a:srgbClr val="000000"/>
                </a:solidFill>
                <a:latin typeface="Century" panose="02040604050505020304" pitchFamily="18" charset="0"/>
                <a:ea typeface="ＭＳ ゴシック" panose="020B0609070205080204" pitchFamily="49" charset="-128"/>
              </a:rPr>
              <a:t>環境・エネルギー問題の解決：環境・エネルギー関連機器の性能を改善するため、流れの</a:t>
            </a:r>
            <a:r>
              <a:rPr kumimoji="0" lang="ja-JP" altLang="en-US" sz="1200" dirty="0">
                <a:solidFill>
                  <a:srgbClr val="000000"/>
                </a:solidFill>
                <a:latin typeface="Arial" panose="020B0604020202020204" pitchFamily="34" charset="0"/>
                <a:ea typeface="ＭＳ ゴシック" panose="020B0609070205080204" pitchFamily="49" charset="-128"/>
              </a:rPr>
              <a:t>“</a:t>
            </a:r>
            <a:r>
              <a:rPr kumimoji="0" lang="ja-JP" altLang="en-US" sz="1200" dirty="0">
                <a:solidFill>
                  <a:srgbClr val="000000"/>
                </a:solidFill>
                <a:latin typeface="Century" panose="02040604050505020304" pitchFamily="18" charset="0"/>
                <a:ea typeface="ＭＳ ゴシック" panose="020B0609070205080204" pitchFamily="49" charset="-128"/>
              </a:rPr>
              <a:t>予測と制御</a:t>
            </a:r>
            <a:r>
              <a:rPr kumimoji="0" lang="ja-JP" altLang="en-US" sz="1200" dirty="0">
                <a:solidFill>
                  <a:srgbClr val="000000"/>
                </a:solidFill>
                <a:latin typeface="Arial" panose="020B0604020202020204" pitchFamily="34" charset="0"/>
                <a:ea typeface="ＭＳ ゴシック" panose="020B0609070205080204" pitchFamily="49" charset="-128"/>
              </a:rPr>
              <a:t>”</a:t>
            </a:r>
            <a:r>
              <a:rPr kumimoji="0" lang="ja-JP" altLang="en-US" sz="1200" dirty="0">
                <a:solidFill>
                  <a:srgbClr val="000000"/>
                </a:solidFill>
                <a:latin typeface="Century" panose="02040604050505020304" pitchFamily="18" charset="0"/>
                <a:ea typeface="ＭＳ ゴシック" panose="020B0609070205080204" pitchFamily="49" charset="-128"/>
              </a:rPr>
              <a:t>技術を開発</a:t>
            </a:r>
            <a:endParaRPr kumimoji="0" lang="ja-JP" altLang="ja-JP" sz="1800" dirty="0">
              <a:solidFill>
                <a:srgbClr val="000000"/>
              </a:solidFill>
              <a:latin typeface="Arial" panose="020B0604020202020204" pitchFamily="34" charset="0"/>
            </a:endParaRPr>
          </a:p>
        </p:txBody>
      </p:sp>
      <p:sp>
        <p:nvSpPr>
          <p:cNvPr id="73" name="Rectangle 19"/>
          <p:cNvSpPr>
            <a:spLocks noChangeArrowheads="1"/>
          </p:cNvSpPr>
          <p:nvPr/>
        </p:nvSpPr>
        <p:spPr bwMode="auto">
          <a:xfrm>
            <a:off x="171790" y="1612485"/>
            <a:ext cx="3449638" cy="17684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en-US" sz="1000" b="1" dirty="0">
                <a:solidFill>
                  <a:srgbClr val="000000"/>
                </a:solidFill>
                <a:ea typeface="ＭＳ ゴシック" panose="020B0609070205080204" pitchFamily="49" charset="-128"/>
              </a:rPr>
              <a:t>具体的課題</a:t>
            </a:r>
          </a:p>
          <a:p>
            <a:pPr eaLnBrk="0" hangingPunct="0"/>
            <a:endParaRPr kumimoji="0" lang="ja-JP" altLang="en-US" sz="200" b="1" dirty="0">
              <a:solidFill>
                <a:srgbClr val="000000"/>
              </a:solidFill>
              <a:ea typeface="ＭＳ ゴシック" panose="020B0609070205080204" pitchFamily="49" charset="-128"/>
            </a:endParaRP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－噴流（ジェット）のアクティブ制御技術の開発</a:t>
            </a: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　</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ja-JP" altLang="en-US" sz="1000" dirty="0">
                <a:solidFill>
                  <a:srgbClr val="000000"/>
                </a:solidFill>
                <a:latin typeface="ＭＳ ゴシック" panose="020B0609070205080204" pitchFamily="49" charset="-128"/>
                <a:ea typeface="ＭＳ ゴシック" panose="020B0609070205080204" pitchFamily="49" charset="-128"/>
              </a:rPr>
              <a:t>各種製造業での燃焼・混合の高性能化</a:t>
            </a:r>
          </a:p>
          <a:p>
            <a:pPr eaLnBrk="0" hangingPunct="0"/>
            <a:endParaRPr kumimoji="0" lang="ja-JP" altLang="en-US" sz="200" dirty="0">
              <a:solidFill>
                <a:srgbClr val="000000"/>
              </a:solidFill>
              <a:latin typeface="ＭＳ ゴシック" panose="020B0609070205080204" pitchFamily="49" charset="-128"/>
              <a:ea typeface="ＭＳ ゴシック" panose="020B0609070205080204" pitchFamily="49" charset="-128"/>
            </a:endParaRPr>
          </a:p>
          <a:p>
            <a:pPr eaLnBrk="0" hangingPunct="0"/>
            <a:endParaRPr kumimoji="0" lang="ja-JP" altLang="en-US" sz="200" dirty="0">
              <a:solidFill>
                <a:srgbClr val="000000"/>
              </a:solidFill>
              <a:latin typeface="ＭＳ ゴシック" panose="020B0609070205080204" pitchFamily="49" charset="-128"/>
              <a:ea typeface="ＭＳ ゴシック" panose="020B0609070205080204" pitchFamily="49" charset="-128"/>
            </a:endParaRP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－液体噴流の高微粒化・高分散性能のノズル開発</a:t>
            </a: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　</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ja-JP" altLang="en-US" sz="1000" dirty="0">
                <a:solidFill>
                  <a:srgbClr val="000000"/>
                </a:solidFill>
                <a:latin typeface="ＭＳ ゴシック" panose="020B0609070205080204" pitchFamily="49" charset="-128"/>
                <a:ea typeface="ＭＳ ゴシック" panose="020B0609070205080204" pitchFamily="49" charset="-128"/>
              </a:rPr>
              <a:t>エンジン等の燃焼効率の改善</a:t>
            </a:r>
          </a:p>
          <a:p>
            <a:pPr eaLnBrk="0" hangingPunct="0"/>
            <a:endParaRPr kumimoji="0" lang="ja-JP" altLang="en-US" sz="200" u="sng" dirty="0">
              <a:solidFill>
                <a:srgbClr val="000000"/>
              </a:solidFill>
              <a:latin typeface="ＭＳ ゴシック" panose="020B0609070205080204" pitchFamily="49" charset="-128"/>
              <a:ea typeface="ＭＳ ゴシック" panose="020B0609070205080204" pitchFamily="49" charset="-128"/>
            </a:endParaRP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－特殊ノズルによる噴流の流動制御 </a:t>
            </a: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　</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ja-JP" altLang="en-US" sz="1000" dirty="0">
                <a:solidFill>
                  <a:srgbClr val="000000"/>
                </a:solidFill>
                <a:latin typeface="ＭＳ ゴシック" panose="020B0609070205080204" pitchFamily="49" charset="-128"/>
                <a:ea typeface="ＭＳ ゴシック" panose="020B0609070205080204" pitchFamily="49" charset="-128"/>
              </a:rPr>
              <a:t>各種製造業での混合の活性化</a:t>
            </a:r>
            <a:endParaRPr kumimoji="0" lang="ja-JP" altLang="ja-JP" sz="1800" dirty="0">
              <a:solidFill>
                <a:srgbClr val="000000"/>
              </a:solidFill>
              <a:latin typeface="Arial" panose="020B0604020202020204" pitchFamily="34" charset="0"/>
            </a:endParaRPr>
          </a:p>
        </p:txBody>
      </p:sp>
      <p:grpSp>
        <p:nvGrpSpPr>
          <p:cNvPr id="74" name="Group 23"/>
          <p:cNvGrpSpPr>
            <a:grpSpLocks/>
          </p:cNvGrpSpPr>
          <p:nvPr/>
        </p:nvGrpSpPr>
        <p:grpSpPr bwMode="auto">
          <a:xfrm>
            <a:off x="202197" y="2974511"/>
            <a:ext cx="3613150" cy="1127125"/>
            <a:chOff x="670" y="7097"/>
            <a:chExt cx="5689" cy="1773"/>
          </a:xfrm>
        </p:grpSpPr>
        <p:pic>
          <p:nvPicPr>
            <p:cNvPr id="75"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 y="7103"/>
              <a:ext cx="2572" cy="1254"/>
            </a:xfrm>
            <a:prstGeom prst="rect">
              <a:avLst/>
            </a:prstGeom>
            <a:noFill/>
            <a:ln>
              <a:noFill/>
            </a:ln>
            <a:effectLst/>
            <a:extLst>
              <a:ext uri="{909E8E84-426E-40DD-AFC4-6F175D3DCCD1}">
                <a14:hiddenFill xmlns:a14="http://schemas.microsoft.com/office/drawing/2010/main">
                  <a:solidFill>
                    <a:srgbClr val="84AA33"/>
                  </a:solidFill>
                </a14:hiddenFill>
              </a:ext>
              <a:ext uri="{91240B29-F687-4F45-9708-019B960494DF}">
                <a14:hiddenLine xmlns:a14="http://schemas.microsoft.com/office/drawing/2010/main" w="25400">
                  <a:solidFill>
                    <a:srgbClr val="84AA33"/>
                  </a:solidFill>
                  <a:miter lim="800000"/>
                  <a:headEnd/>
                  <a:tailEnd/>
                </a14:hiddenLine>
              </a:ext>
              <a:ext uri="{AF507438-7753-43E0-B8FC-AC1667EBCBE1}">
                <a14:hiddenEffects xmlns:a14="http://schemas.microsoft.com/office/drawing/2010/main">
                  <a:effectLst>
                    <a:outerShdw sy="23000" kx="-1199993" algn="bl" rotWithShape="0">
                      <a:srgbClr val="000000">
                        <a:alpha val="20000"/>
                      </a:srgbClr>
                    </a:outerShdw>
                  </a:effectLst>
                </a14:hiddenEffects>
              </a:ext>
            </a:extLst>
          </p:spPr>
        </p:pic>
        <p:pic>
          <p:nvPicPr>
            <p:cNvPr id="76"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8" y="7097"/>
              <a:ext cx="2615" cy="1269"/>
            </a:xfrm>
            <a:prstGeom prst="rect">
              <a:avLst/>
            </a:prstGeom>
            <a:noFill/>
            <a:extLst>
              <a:ext uri="{909E8E84-426E-40DD-AFC4-6F175D3DCCD1}">
                <a14:hiddenFill xmlns:a14="http://schemas.microsoft.com/office/drawing/2010/main">
                  <a:solidFill>
                    <a:srgbClr val="FFFFFF"/>
                  </a:solidFill>
                </a14:hiddenFill>
              </a:ext>
            </a:extLst>
          </p:spPr>
        </p:pic>
        <p:sp>
          <p:nvSpPr>
            <p:cNvPr id="77" name="Text Box 10"/>
            <p:cNvSpPr txBox="1">
              <a:spLocks noChangeArrowheads="1"/>
            </p:cNvSpPr>
            <p:nvPr/>
          </p:nvSpPr>
          <p:spPr bwMode="auto">
            <a:xfrm>
              <a:off x="1360" y="8366"/>
              <a:ext cx="4999" cy="50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spAutoFit/>
            </a:bodyPr>
            <a:lstStyle/>
            <a:p>
              <a:pPr eaLnBrk="0" hangingPunct="0"/>
              <a:r>
                <a:rPr kumimoji="0" lang="ja-JP" altLang="en-US" sz="900">
                  <a:solidFill>
                    <a:srgbClr val="000000"/>
                  </a:solidFill>
                  <a:ea typeface="ＭＳ Ｐゴシック" panose="020B0600070205080204" pitchFamily="50" charset="-128"/>
                </a:rPr>
                <a:t>ジェットの可視化（実験，シミュレーション）</a:t>
              </a:r>
              <a:endParaRPr kumimoji="0" lang="ja-JP" altLang="ja-JP" sz="1800">
                <a:solidFill>
                  <a:srgbClr val="000000"/>
                </a:solidFill>
                <a:latin typeface="Arial" panose="020B0604020202020204" pitchFamily="34" charset="0"/>
              </a:endParaRPr>
            </a:p>
          </p:txBody>
        </p:sp>
      </p:grpSp>
      <p:grpSp>
        <p:nvGrpSpPr>
          <p:cNvPr id="78" name="Group 27"/>
          <p:cNvGrpSpPr>
            <a:grpSpLocks/>
          </p:cNvGrpSpPr>
          <p:nvPr/>
        </p:nvGrpSpPr>
        <p:grpSpPr bwMode="auto">
          <a:xfrm>
            <a:off x="295023" y="3993805"/>
            <a:ext cx="3436280" cy="885178"/>
            <a:chOff x="801" y="8873"/>
            <a:chExt cx="5410" cy="1393"/>
          </a:xfrm>
        </p:grpSpPr>
        <p:sp>
          <p:nvSpPr>
            <p:cNvPr id="79" name="Text Box 15"/>
            <p:cNvSpPr txBox="1">
              <a:spLocks noChangeArrowheads="1"/>
            </p:cNvSpPr>
            <p:nvPr/>
          </p:nvSpPr>
          <p:spPr bwMode="auto">
            <a:xfrm>
              <a:off x="801" y="9845"/>
              <a:ext cx="2513" cy="41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en-US" sz="900" dirty="0">
                  <a:solidFill>
                    <a:srgbClr val="000000"/>
                  </a:solidFill>
                  <a:ea typeface="ＭＳ Ｐゴシック" panose="020B0600070205080204" pitchFamily="50" charset="-128"/>
                </a:rPr>
                <a:t>アクティブ制御された噴流</a:t>
              </a:r>
              <a:endParaRPr kumimoji="0" lang="ja-JP" altLang="ja-JP" sz="1800" dirty="0">
                <a:solidFill>
                  <a:srgbClr val="000000"/>
                </a:solidFill>
                <a:latin typeface="Arial" panose="020B0604020202020204" pitchFamily="34" charset="0"/>
              </a:endParaRPr>
            </a:p>
          </p:txBody>
        </p:sp>
        <p:grpSp>
          <p:nvGrpSpPr>
            <p:cNvPr id="80" name="Group 23"/>
            <p:cNvGrpSpPr>
              <a:grpSpLocks noChangeAspect="1"/>
            </p:cNvGrpSpPr>
            <p:nvPr/>
          </p:nvGrpSpPr>
          <p:grpSpPr bwMode="auto">
            <a:xfrm>
              <a:off x="3383" y="8873"/>
              <a:ext cx="2807" cy="778"/>
              <a:chOff x="20764" y="39719"/>
              <a:chExt cx="102" cy="21"/>
            </a:xfrm>
          </p:grpSpPr>
          <p:sp>
            <p:nvSpPr>
              <p:cNvPr id="82" name="AutoShape 24"/>
              <p:cNvSpPr>
                <a:spLocks noChangeAspect="1" noChangeArrowheads="1"/>
              </p:cNvSpPr>
              <p:nvPr/>
            </p:nvSpPr>
            <p:spPr bwMode="auto">
              <a:xfrm>
                <a:off x="20764" y="39719"/>
                <a:ext cx="103"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000000"/>
                  </a:solidFill>
                </a:endParaRPr>
              </a:p>
            </p:txBody>
          </p:sp>
          <p:pic>
            <p:nvPicPr>
              <p:cNvPr id="83" name="Picture 25"/>
              <p:cNvPicPr>
                <a:picLocks noChangeAspect="1" noChangeArrowheads="1"/>
              </p:cNvPicPr>
              <p:nvPr/>
            </p:nvPicPr>
            <p:blipFill>
              <a:blip r:embed="rId6">
                <a:extLst>
                  <a:ext uri="{28A0092B-C50C-407E-A947-70E740481C1C}">
                    <a14:useLocalDpi xmlns:a14="http://schemas.microsoft.com/office/drawing/2010/main" val="0"/>
                  </a:ext>
                </a:extLst>
              </a:blip>
              <a:srcRect l="8453" t="5896" r="9703" b="5634"/>
              <a:stretch>
                <a:fillRect/>
              </a:stretch>
            </p:blipFill>
            <p:spPr bwMode="auto">
              <a:xfrm>
                <a:off x="20846" y="39719"/>
                <a:ext cx="21" cy="21"/>
              </a:xfrm>
              <a:prstGeom prst="rect">
                <a:avLst/>
              </a:prstGeom>
              <a:noFill/>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pic>
          <p:pic>
            <p:nvPicPr>
              <p:cNvPr id="84" name="Picture 26"/>
              <p:cNvPicPr>
                <a:picLocks noChangeAspect="1" noChangeArrowheads="1"/>
              </p:cNvPicPr>
              <p:nvPr/>
            </p:nvPicPr>
            <p:blipFill>
              <a:blip r:embed="rId7">
                <a:extLst>
                  <a:ext uri="{28A0092B-C50C-407E-A947-70E740481C1C}">
                    <a14:useLocalDpi xmlns:a14="http://schemas.microsoft.com/office/drawing/2010/main" val="0"/>
                  </a:ext>
                </a:extLst>
              </a:blip>
              <a:srcRect l="8453" t="4651" r="9703" b="5634"/>
              <a:stretch>
                <a:fillRect/>
              </a:stretch>
            </p:blipFill>
            <p:spPr bwMode="auto">
              <a:xfrm>
                <a:off x="20826" y="39719"/>
                <a:ext cx="20" cy="21"/>
              </a:xfrm>
              <a:prstGeom prst="rect">
                <a:avLst/>
              </a:prstGeom>
              <a:noFill/>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pic>
          <p:pic>
            <p:nvPicPr>
              <p:cNvPr id="85" name="Picture 27"/>
              <p:cNvPicPr>
                <a:picLocks noChangeAspect="1" noChangeArrowheads="1"/>
              </p:cNvPicPr>
              <p:nvPr/>
            </p:nvPicPr>
            <p:blipFill>
              <a:blip r:embed="rId8">
                <a:extLst>
                  <a:ext uri="{28A0092B-C50C-407E-A947-70E740481C1C}">
                    <a14:useLocalDpi xmlns:a14="http://schemas.microsoft.com/office/drawing/2010/main" val="0"/>
                  </a:ext>
                </a:extLst>
              </a:blip>
              <a:srcRect l="8453" t="4651" r="9703" b="4848"/>
              <a:stretch>
                <a:fillRect/>
              </a:stretch>
            </p:blipFill>
            <p:spPr bwMode="auto">
              <a:xfrm>
                <a:off x="20806" y="39719"/>
                <a:ext cx="20" cy="21"/>
              </a:xfrm>
              <a:prstGeom prst="rect">
                <a:avLst/>
              </a:prstGeom>
              <a:noFill/>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pic>
          <p:pic>
            <p:nvPicPr>
              <p:cNvPr id="86" name="Picture 28"/>
              <p:cNvPicPr>
                <a:picLocks noChangeAspect="1" noChangeArrowheads="1"/>
              </p:cNvPicPr>
              <p:nvPr/>
            </p:nvPicPr>
            <p:blipFill>
              <a:blip r:embed="rId9">
                <a:extLst>
                  <a:ext uri="{28A0092B-C50C-407E-A947-70E740481C1C}">
                    <a14:useLocalDpi xmlns:a14="http://schemas.microsoft.com/office/drawing/2010/main" val="0"/>
                  </a:ext>
                </a:extLst>
              </a:blip>
              <a:srcRect l="8426" t="4651" r="9685" b="4247"/>
              <a:stretch>
                <a:fillRect/>
              </a:stretch>
            </p:blipFill>
            <p:spPr bwMode="auto">
              <a:xfrm>
                <a:off x="20785" y="39719"/>
                <a:ext cx="20" cy="21"/>
              </a:xfrm>
              <a:prstGeom prst="rect">
                <a:avLst/>
              </a:prstGeom>
              <a:noFill/>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pic>
          <p:pic>
            <p:nvPicPr>
              <p:cNvPr id="87" name="Picture 29"/>
              <p:cNvPicPr>
                <a:picLocks noChangeAspect="1" noChangeArrowheads="1"/>
              </p:cNvPicPr>
              <p:nvPr/>
            </p:nvPicPr>
            <p:blipFill>
              <a:blip r:embed="rId10">
                <a:extLst>
                  <a:ext uri="{28A0092B-C50C-407E-A947-70E740481C1C}">
                    <a14:useLocalDpi xmlns:a14="http://schemas.microsoft.com/office/drawing/2010/main" val="0"/>
                  </a:ext>
                </a:extLst>
              </a:blip>
              <a:srcRect l="8096" t="3537" r="9703" b="4259"/>
              <a:stretch>
                <a:fillRect/>
              </a:stretch>
            </p:blipFill>
            <p:spPr bwMode="auto">
              <a:xfrm>
                <a:off x="20764" y="39719"/>
                <a:ext cx="21" cy="22"/>
              </a:xfrm>
              <a:prstGeom prst="rect">
                <a:avLst/>
              </a:prstGeom>
              <a:noFill/>
              <a:effectLst/>
              <a:extLst>
                <a:ext uri="{909E8E84-426E-40DD-AFC4-6F175D3DCCD1}">
                  <a14:hiddenFill xmlns:a14="http://schemas.microsoft.com/office/drawing/2010/main">
                    <a:solidFill>
                      <a:srgbClr val="00E4A8"/>
                    </a:solidFill>
                  </a14:hiddenFill>
                </a:ext>
                <a:ext uri="{AF507438-7753-43E0-B8FC-AC1667EBCBE1}">
                  <a14:hiddenEffects xmlns:a14="http://schemas.microsoft.com/office/drawing/2010/main">
                    <a:effectLst>
                      <a:outerShdw dist="35921" dir="2700000" algn="ctr" rotWithShape="0">
                        <a:srgbClr val="1C1C1C"/>
                      </a:outerShdw>
                    </a:effectLst>
                  </a14:hiddenEffects>
                </a:ext>
              </a:extLst>
            </p:spPr>
          </p:pic>
        </p:grpSp>
        <p:sp>
          <p:nvSpPr>
            <p:cNvPr id="81" name="Text Box 30"/>
            <p:cNvSpPr txBox="1">
              <a:spLocks noChangeArrowheads="1"/>
            </p:cNvSpPr>
            <p:nvPr/>
          </p:nvSpPr>
          <p:spPr bwMode="auto">
            <a:xfrm>
              <a:off x="3313" y="9851"/>
              <a:ext cx="2898" cy="41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en-US" sz="900">
                  <a:solidFill>
                    <a:srgbClr val="000000"/>
                  </a:solidFill>
                  <a:ea typeface="ＭＳ Ｐゴシック" panose="020B0600070205080204" pitchFamily="50" charset="-128"/>
                </a:rPr>
                <a:t>液膜ジェットの構造と液膜界面</a:t>
              </a:r>
              <a:endParaRPr kumimoji="0" lang="ja-JP" altLang="ja-JP" sz="1800">
                <a:solidFill>
                  <a:srgbClr val="000000"/>
                </a:solidFill>
                <a:latin typeface="Arial" panose="020B0604020202020204" pitchFamily="34" charset="0"/>
              </a:endParaRPr>
            </a:p>
          </p:txBody>
        </p:sp>
      </p:grpSp>
      <p:sp>
        <p:nvSpPr>
          <p:cNvPr id="88" name="Rectangle 22"/>
          <p:cNvSpPr>
            <a:spLocks noChangeArrowheads="1"/>
          </p:cNvSpPr>
          <p:nvPr/>
        </p:nvSpPr>
        <p:spPr bwMode="auto">
          <a:xfrm>
            <a:off x="238475" y="4887746"/>
            <a:ext cx="2971800" cy="265112"/>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algn="just" eaLnBrk="0" hangingPunct="0"/>
            <a:r>
              <a:rPr kumimoji="0" lang="ja-JP" altLang="en-US" sz="1200">
                <a:solidFill>
                  <a:srgbClr val="000000"/>
                </a:solidFill>
                <a:latin typeface="Century" panose="02040604050505020304" pitchFamily="18" charset="0"/>
                <a:ea typeface="ＭＳ ゴシック" panose="020B0609070205080204" pitchFamily="49" charset="-128"/>
              </a:rPr>
              <a:t>・実用問題に向けた高速計算技術の開発</a:t>
            </a:r>
            <a:endParaRPr kumimoji="0" lang="ja-JP" altLang="ja-JP" sz="1800">
              <a:solidFill>
                <a:srgbClr val="000000"/>
              </a:solidFill>
              <a:latin typeface="Arial" panose="020B0604020202020204" pitchFamily="34" charset="0"/>
            </a:endParaRPr>
          </a:p>
        </p:txBody>
      </p:sp>
      <p:sp>
        <p:nvSpPr>
          <p:cNvPr id="89" name="Rectangle 39"/>
          <p:cNvSpPr>
            <a:spLocks noChangeArrowheads="1"/>
          </p:cNvSpPr>
          <p:nvPr/>
        </p:nvSpPr>
        <p:spPr bwMode="auto">
          <a:xfrm>
            <a:off x="4014776" y="1329733"/>
            <a:ext cx="2811463" cy="293370"/>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algn="just" eaLnBrk="0" hangingPunct="0"/>
            <a:r>
              <a:rPr kumimoji="0" lang="ja-JP" altLang="en-US" sz="1200" dirty="0">
                <a:solidFill>
                  <a:srgbClr val="000000"/>
                </a:solidFill>
                <a:latin typeface="Century" panose="02040604050505020304" pitchFamily="18" charset="0"/>
                <a:ea typeface="ＭＳ ゴシック" panose="020B0609070205080204" pitchFamily="49" charset="-128"/>
              </a:rPr>
              <a:t>・流動現象の高精度な予測技術の開発</a:t>
            </a:r>
            <a:endParaRPr kumimoji="0" lang="ja-JP" altLang="ja-JP" sz="1800" dirty="0">
              <a:solidFill>
                <a:srgbClr val="000000"/>
              </a:solidFill>
              <a:latin typeface="Arial" panose="020B0604020202020204" pitchFamily="34" charset="0"/>
            </a:endParaRPr>
          </a:p>
        </p:txBody>
      </p:sp>
      <p:sp>
        <p:nvSpPr>
          <p:cNvPr id="90" name="Rectangle 40"/>
          <p:cNvSpPr>
            <a:spLocks noChangeArrowheads="1"/>
          </p:cNvSpPr>
          <p:nvPr/>
        </p:nvSpPr>
        <p:spPr bwMode="auto">
          <a:xfrm>
            <a:off x="4050935" y="3358715"/>
            <a:ext cx="3311417" cy="142716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en-US" sz="1000" b="1" dirty="0">
                <a:solidFill>
                  <a:srgbClr val="000000"/>
                </a:solidFill>
                <a:latin typeface="ＭＳ ゴシック" panose="020B0609070205080204" pitchFamily="49" charset="-128"/>
                <a:ea typeface="ＭＳ ゴシック" panose="020B0609070205080204" pitchFamily="49" charset="-128"/>
              </a:rPr>
              <a:t>具体的課題</a:t>
            </a:r>
          </a:p>
          <a:p>
            <a:pPr eaLnBrk="0" hangingPunct="0"/>
            <a:endParaRPr kumimoji="0" lang="ja-JP" altLang="en-US" sz="200" b="1" dirty="0">
              <a:solidFill>
                <a:srgbClr val="000000"/>
              </a:solidFill>
              <a:latin typeface="ＭＳ ゴシック" panose="020B0609070205080204" pitchFamily="49" charset="-128"/>
              <a:ea typeface="ＭＳ ゴシック" panose="020B0609070205080204" pitchFamily="49" charset="-128"/>
            </a:endParaRPr>
          </a:p>
          <a:p>
            <a:pPr algn="just" eaLnBrk="0" hangingPunct="0"/>
            <a:r>
              <a:rPr kumimoji="0" lang="en-US" altLang="ja-JP" sz="1100" dirty="0">
                <a:solidFill>
                  <a:srgbClr val="000000"/>
                </a:solidFill>
                <a:latin typeface="ＭＳ ゴシック" panose="020B0609070205080204" pitchFamily="49" charset="-128"/>
                <a:ea typeface="ＭＳ ゴシック" panose="020B0609070205080204" pitchFamily="49" charset="-128"/>
              </a:rPr>
              <a:t>―</a:t>
            </a:r>
            <a:r>
              <a:rPr kumimoji="0" lang="ja-JP" altLang="en-US" sz="1100" dirty="0">
                <a:solidFill>
                  <a:srgbClr val="000000"/>
                </a:solidFill>
                <a:latin typeface="ＭＳ ゴシック" panose="020B0609070205080204" pitchFamily="49" charset="-128"/>
                <a:ea typeface="ＭＳ ゴシック" panose="020B0609070205080204" pitchFamily="49" charset="-128"/>
              </a:rPr>
              <a:t>混相流シミュレーション技術の開発</a:t>
            </a:r>
          </a:p>
          <a:p>
            <a:pPr algn="just"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　</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en-US" altLang="ja-JP" sz="1000" dirty="0">
                <a:solidFill>
                  <a:srgbClr val="000000"/>
                </a:solidFill>
                <a:latin typeface="ＭＳ ゴシック" panose="020B0609070205080204" pitchFamily="49" charset="-128"/>
                <a:ea typeface="ＭＳ ゴシック" panose="020B0609070205080204" pitchFamily="49" charset="-128"/>
              </a:rPr>
              <a:t>3D</a:t>
            </a:r>
            <a:r>
              <a:rPr kumimoji="0" lang="ja-JP" altLang="en-US" sz="1000" dirty="0">
                <a:solidFill>
                  <a:srgbClr val="000000"/>
                </a:solidFill>
                <a:latin typeface="ＭＳ ゴシック" panose="020B0609070205080204" pitchFamily="49" charset="-128"/>
                <a:ea typeface="ＭＳ ゴシック" panose="020B0609070205080204" pitchFamily="49" charset="-128"/>
              </a:rPr>
              <a:t>プリンタ</a:t>
            </a:r>
            <a:r>
              <a:rPr kumimoji="0" lang="en-US" altLang="ja-JP" sz="1000" dirty="0">
                <a:solidFill>
                  <a:srgbClr val="000000"/>
                </a:solidFill>
                <a:latin typeface="ＭＳ ゴシック" panose="020B0609070205080204" pitchFamily="49" charset="-128"/>
                <a:ea typeface="ＭＳ ゴシック" panose="020B0609070205080204" pitchFamily="49" charset="-128"/>
              </a:rPr>
              <a:t>,</a:t>
            </a:r>
            <a:r>
              <a:rPr kumimoji="0" lang="ja-JP" altLang="en-US" sz="1000" dirty="0">
                <a:solidFill>
                  <a:srgbClr val="000000"/>
                </a:solidFill>
                <a:latin typeface="ＭＳ ゴシック" panose="020B0609070205080204" pitchFamily="49" charset="-128"/>
                <a:ea typeface="ＭＳ ゴシック" panose="020B0609070205080204" pitchFamily="49" charset="-128"/>
              </a:rPr>
              <a:t>空調機器</a:t>
            </a:r>
            <a:r>
              <a:rPr kumimoji="0" lang="en-US" altLang="ja-JP" sz="1000">
                <a:solidFill>
                  <a:srgbClr val="000000"/>
                </a:solidFill>
                <a:latin typeface="ＭＳ ゴシック" panose="020B0609070205080204" pitchFamily="49" charset="-128"/>
                <a:ea typeface="ＭＳ ゴシック" panose="020B0609070205080204" pitchFamily="49" charset="-128"/>
              </a:rPr>
              <a:t>,</a:t>
            </a:r>
            <a:r>
              <a:rPr kumimoji="0" lang="ja-JP" altLang="en-US" sz="1000">
                <a:solidFill>
                  <a:srgbClr val="000000"/>
                </a:solidFill>
                <a:latin typeface="ＭＳ ゴシック" panose="020B0609070205080204" pitchFamily="49" charset="-128"/>
                <a:ea typeface="ＭＳ ゴシック" panose="020B0609070205080204" pitchFamily="49" charset="-128"/>
              </a:rPr>
              <a:t>ボイラ内</a:t>
            </a:r>
            <a:r>
              <a:rPr kumimoji="0" lang="ja-JP" altLang="en-US" sz="1000" dirty="0">
                <a:solidFill>
                  <a:srgbClr val="000000"/>
                </a:solidFill>
                <a:latin typeface="ＭＳ ゴシック" panose="020B0609070205080204" pitchFamily="49" charset="-128"/>
                <a:ea typeface="ＭＳ ゴシック" panose="020B0609070205080204" pitchFamily="49" charset="-128"/>
              </a:rPr>
              <a:t>流動予測</a:t>
            </a:r>
          </a:p>
          <a:p>
            <a:pPr algn="just" eaLnBrk="0" hangingPunct="0"/>
            <a:endParaRPr kumimoji="0" lang="ja-JP" altLang="en-US" sz="200" dirty="0">
              <a:solidFill>
                <a:srgbClr val="000000"/>
              </a:solidFill>
              <a:latin typeface="ＭＳ ゴシック" panose="020B0609070205080204" pitchFamily="49" charset="-128"/>
              <a:ea typeface="ＭＳ ゴシック" panose="020B0609070205080204" pitchFamily="49" charset="-128"/>
            </a:endParaRPr>
          </a:p>
          <a:p>
            <a:pPr algn="just"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－弾性体と流体の連成解析技術の開発</a:t>
            </a:r>
          </a:p>
          <a:p>
            <a:pPr algn="just"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　</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ja-JP" altLang="en-US" sz="1000" dirty="0">
                <a:solidFill>
                  <a:srgbClr val="000000"/>
                </a:solidFill>
                <a:latin typeface="ＭＳ ゴシック" panose="020B0609070205080204" pitchFamily="49" charset="-128"/>
                <a:ea typeface="ＭＳ ゴシック" panose="020B0609070205080204" pitchFamily="49" charset="-128"/>
              </a:rPr>
              <a:t>生体</a:t>
            </a:r>
            <a:r>
              <a:rPr kumimoji="0" lang="en-US" altLang="ja-JP" sz="1000" dirty="0">
                <a:solidFill>
                  <a:srgbClr val="000000"/>
                </a:solidFill>
                <a:latin typeface="ＭＳ ゴシック" panose="020B0609070205080204" pitchFamily="49" charset="-128"/>
                <a:ea typeface="ＭＳ ゴシック" panose="020B0609070205080204" pitchFamily="49" charset="-128"/>
              </a:rPr>
              <a:t>,</a:t>
            </a:r>
            <a:r>
              <a:rPr kumimoji="0" lang="ja-JP" altLang="en-US" sz="1000" dirty="0">
                <a:solidFill>
                  <a:srgbClr val="000000"/>
                </a:solidFill>
                <a:latin typeface="ＭＳ ゴシック" panose="020B0609070205080204" pitchFamily="49" charset="-128"/>
                <a:ea typeface="ＭＳ ゴシック" panose="020B0609070205080204" pitchFamily="49" charset="-128"/>
              </a:rPr>
              <a:t>製薬</a:t>
            </a:r>
            <a:r>
              <a:rPr kumimoji="0" lang="en-US" altLang="ja-JP" sz="1000" dirty="0">
                <a:solidFill>
                  <a:srgbClr val="000000"/>
                </a:solidFill>
                <a:latin typeface="ＭＳ ゴシック" panose="020B0609070205080204" pitchFamily="49" charset="-128"/>
                <a:ea typeface="ＭＳ ゴシック" panose="020B0609070205080204" pitchFamily="49" charset="-128"/>
              </a:rPr>
              <a:t>,</a:t>
            </a:r>
            <a:r>
              <a:rPr kumimoji="0" lang="ja-JP" altLang="en-US" sz="1000" dirty="0">
                <a:solidFill>
                  <a:srgbClr val="000000"/>
                </a:solidFill>
                <a:latin typeface="ＭＳ ゴシック" panose="020B0609070205080204" pitchFamily="49" charset="-128"/>
                <a:ea typeface="ＭＳ ゴシック" panose="020B0609070205080204" pitchFamily="49" charset="-128"/>
              </a:rPr>
              <a:t>医療分析でのマイクロ流動制御</a:t>
            </a:r>
            <a:endParaRPr kumimoji="0" lang="ja-JP" altLang="en-US" sz="1100" dirty="0">
              <a:solidFill>
                <a:srgbClr val="000000"/>
              </a:solidFill>
              <a:latin typeface="ＭＳ ゴシック" panose="020B0609070205080204" pitchFamily="49" charset="-128"/>
              <a:ea typeface="ＭＳ ゴシック" panose="020B0609070205080204" pitchFamily="49" charset="-128"/>
            </a:endParaRPr>
          </a:p>
          <a:p>
            <a:pPr algn="just" eaLnBrk="0" hangingPunct="0"/>
            <a:endParaRPr kumimoji="0" lang="ja-JP" altLang="en-US" sz="200" dirty="0">
              <a:solidFill>
                <a:srgbClr val="000000"/>
              </a:solidFill>
              <a:latin typeface="ＭＳ ゴシック" panose="020B0609070205080204" pitchFamily="49" charset="-128"/>
              <a:ea typeface="ＭＳ ゴシック" panose="020B0609070205080204" pitchFamily="49" charset="-128"/>
            </a:endParaRPr>
          </a:p>
          <a:p>
            <a:pPr algn="just"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－騒音シミュレーション技術の開発</a:t>
            </a:r>
          </a:p>
          <a:p>
            <a:pPr algn="just"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　</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ja-JP" altLang="en-US" sz="1000" dirty="0">
                <a:solidFill>
                  <a:srgbClr val="000000"/>
                </a:solidFill>
                <a:latin typeface="ＭＳ ゴシック" panose="020B0609070205080204" pitchFamily="49" charset="-128"/>
                <a:ea typeface="ＭＳ ゴシック" panose="020B0609070205080204" pitchFamily="49" charset="-128"/>
              </a:rPr>
              <a:t>航空機</a:t>
            </a:r>
            <a:r>
              <a:rPr kumimoji="0" lang="en-US" altLang="ja-JP" sz="1000" dirty="0">
                <a:solidFill>
                  <a:srgbClr val="000000"/>
                </a:solidFill>
                <a:latin typeface="ＭＳ ゴシック" panose="020B0609070205080204" pitchFamily="49" charset="-128"/>
                <a:ea typeface="ＭＳ ゴシック" panose="020B0609070205080204" pitchFamily="49" charset="-128"/>
              </a:rPr>
              <a:t>,</a:t>
            </a:r>
            <a:r>
              <a:rPr kumimoji="0" lang="ja-JP" altLang="en-US" sz="1000" dirty="0">
                <a:solidFill>
                  <a:srgbClr val="000000"/>
                </a:solidFill>
                <a:latin typeface="ＭＳ ゴシック" panose="020B0609070205080204" pitchFamily="49" charset="-128"/>
                <a:ea typeface="ＭＳ ゴシック" panose="020B0609070205080204" pitchFamily="49" charset="-128"/>
              </a:rPr>
              <a:t>自動車，空調機器等の騒音予測</a:t>
            </a:r>
            <a:endParaRPr kumimoji="0" lang="ja-JP" altLang="ja-JP" sz="1800" dirty="0">
              <a:solidFill>
                <a:srgbClr val="000000"/>
              </a:solidFill>
              <a:latin typeface="Arial" panose="020B0604020202020204" pitchFamily="34" charset="0"/>
            </a:endParaRPr>
          </a:p>
        </p:txBody>
      </p:sp>
      <p:sp>
        <p:nvSpPr>
          <p:cNvPr id="91" name="Rectangle 41"/>
          <p:cNvSpPr>
            <a:spLocks noChangeArrowheads="1"/>
          </p:cNvSpPr>
          <p:nvPr/>
        </p:nvSpPr>
        <p:spPr bwMode="auto">
          <a:xfrm>
            <a:off x="94405" y="5193511"/>
            <a:ext cx="3248025" cy="163949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en-US" sz="1000" b="1" dirty="0">
                <a:solidFill>
                  <a:srgbClr val="000000"/>
                </a:solidFill>
                <a:ea typeface="ＭＳ ゴシック" panose="020B0609070205080204" pitchFamily="49" charset="-128"/>
              </a:rPr>
              <a:t>具体的課題</a:t>
            </a:r>
          </a:p>
          <a:p>
            <a:pPr eaLnBrk="0" hangingPunct="0"/>
            <a:endParaRPr kumimoji="0" lang="ja-JP" altLang="en-US" sz="200" dirty="0">
              <a:solidFill>
                <a:srgbClr val="000000"/>
              </a:solidFill>
              <a:latin typeface="ＭＳ Ｐゴシック" panose="020B0600070205080204" pitchFamily="50" charset="-128"/>
              <a:ea typeface="ＭＳ Ｐゴシック" panose="020B0600070205080204" pitchFamily="50" charset="-128"/>
            </a:endParaRPr>
          </a:p>
          <a:p>
            <a:pPr>
              <a:spcAft>
                <a:spcPts val="0"/>
              </a:spcAft>
            </a:pPr>
            <a:r>
              <a:rPr lang="ja-JP"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－複雑形状に対する熱</a:t>
            </a:r>
            <a:r>
              <a:rPr lang="en-US" altLang="ja-JP" sz="1100" dirty="0">
                <a:solidFill>
                  <a:srgbClr val="000000"/>
                </a:solidFill>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流体解析コードの開発　</a:t>
            </a:r>
            <a:endParaRPr lang="ja-JP" altLang="ja-JP" sz="1000"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Aft>
                <a:spcPts val="0"/>
              </a:spcAft>
            </a:pPr>
            <a:r>
              <a:rPr lang="ja-JP"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　</a:t>
            </a:r>
            <a:r>
              <a:rPr lang="en-US" altLang="ja-JP" sz="800" dirty="0">
                <a:solidFill>
                  <a:srgbClr val="000000"/>
                </a:solidFill>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8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応用分野</a:t>
            </a:r>
            <a:r>
              <a:rPr lang="en-US" altLang="ja-JP" sz="800" dirty="0">
                <a:solidFill>
                  <a:srgbClr val="000000"/>
                </a:solidFill>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1000" dirty="0">
                <a:solidFill>
                  <a:srgbClr val="000000"/>
                </a:solidFill>
                <a:uFill>
                  <a:solidFill>
                    <a:srgbClr val="FF0000"/>
                  </a:solidFill>
                </a:uFill>
                <a:latin typeface="ＭＳ Ｐゴシック" panose="020B0600070205080204" pitchFamily="50" charset="-128"/>
                <a:ea typeface="ＭＳ ゴシック" panose="020B0609070205080204" pitchFamily="49" charset="-128"/>
                <a:cs typeface="Times New Roman" panose="02020603050405020304" pitchFamily="18" charset="0"/>
              </a:rPr>
              <a:t>射出成形・レーザー加工の高精度予測</a:t>
            </a:r>
            <a:endParaRPr lang="ja-JP" altLang="ja-JP" sz="1000"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Aft>
                <a:spcPts val="0"/>
              </a:spcAft>
            </a:pPr>
            <a:r>
              <a:rPr lang="en-US" altLang="ja-JP" sz="200" dirty="0">
                <a:solidFill>
                  <a:srgbClr val="000000"/>
                </a:solidFill>
                <a:latin typeface="ＭＳ ゴシック" panose="020B0609070205080204" pitchFamily="49" charset="-128"/>
                <a:ea typeface="ＭＳ Ｐゴシック" panose="020B0600070205080204" pitchFamily="50" charset="-128"/>
                <a:cs typeface="Times New Roman" panose="02020603050405020304" pitchFamily="18" charset="0"/>
              </a:rPr>
              <a:t> </a:t>
            </a:r>
            <a:endParaRPr lang="ja-JP" altLang="ja-JP" sz="1000"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Aft>
                <a:spcPts val="0"/>
              </a:spcAft>
            </a:pPr>
            <a:r>
              <a:rPr lang="ja-JP"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－移動物体に対する計算コードの開発　</a:t>
            </a:r>
            <a:endParaRPr lang="ja-JP" altLang="ja-JP" sz="1000"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Aft>
                <a:spcPts val="0"/>
              </a:spcAft>
            </a:pPr>
            <a:r>
              <a:rPr lang="ja-JP" altLang="ja-JP" sz="1100" dirty="0">
                <a:latin typeface="ＭＳ Ｐゴシック" panose="020B0600070205080204" pitchFamily="50" charset="-128"/>
                <a:ea typeface="ＭＳ ゴシック" panose="020B0609070205080204" pitchFamily="49" charset="-128"/>
                <a:cs typeface="Times New Roman" panose="02020603050405020304" pitchFamily="18" charset="0"/>
              </a:rPr>
              <a:t>　</a:t>
            </a:r>
            <a:r>
              <a:rPr lang="en-US" altLang="ja-JP" sz="800" dirty="0">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800" dirty="0">
                <a:latin typeface="ＭＳ Ｐゴシック" panose="020B0600070205080204" pitchFamily="50" charset="-128"/>
                <a:ea typeface="ＭＳ ゴシック" panose="020B0609070205080204" pitchFamily="49" charset="-128"/>
                <a:cs typeface="Times New Roman" panose="02020603050405020304" pitchFamily="18" charset="0"/>
              </a:rPr>
              <a:t>応用分野</a:t>
            </a:r>
            <a:r>
              <a:rPr lang="en-US" altLang="ja-JP" sz="800" dirty="0">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1000" dirty="0">
                <a:uFill>
                  <a:solidFill>
                    <a:srgbClr val="FF0000"/>
                  </a:solidFill>
                </a:uFill>
                <a:latin typeface="ＭＳ Ｐゴシック" panose="020B0600070205080204" pitchFamily="50" charset="-128"/>
                <a:ea typeface="ＭＳ ゴシック" panose="020B0609070205080204" pitchFamily="49" charset="-128"/>
                <a:cs typeface="Times New Roman" panose="02020603050405020304" pitchFamily="18" charset="0"/>
              </a:rPr>
              <a:t>電子機器の冷却</a:t>
            </a:r>
            <a:endParaRPr lang="ja-JP" altLang="ja-JP" sz="1000"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Aft>
                <a:spcPts val="0"/>
              </a:spcAft>
            </a:pPr>
            <a:r>
              <a:rPr lang="ja-JP"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a:t>
            </a:r>
            <a:r>
              <a:rPr lang="en-US"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GPU</a:t>
            </a:r>
            <a:r>
              <a:rPr lang="ja-JP" altLang="en-US"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に</a:t>
            </a:r>
            <a:r>
              <a:rPr lang="ja-JP" altLang="ja-JP" sz="1100" dirty="0">
                <a:solidFill>
                  <a:srgbClr val="000000"/>
                </a:solidFill>
                <a:latin typeface="ＭＳ Ｐゴシック" panose="020B0600070205080204" pitchFamily="50" charset="-128"/>
                <a:ea typeface="ＭＳ ゴシック" panose="020B0609070205080204" pitchFamily="49" charset="-128"/>
                <a:cs typeface="Times New Roman" panose="02020603050405020304" pitchFamily="18" charset="0"/>
              </a:rPr>
              <a:t>よる高速計算技術の開発</a:t>
            </a:r>
            <a:endParaRPr lang="ja-JP" altLang="ja-JP" sz="1000"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Aft>
                <a:spcPts val="0"/>
              </a:spcAft>
            </a:pPr>
            <a:r>
              <a:rPr lang="ja-JP" altLang="ja-JP" sz="1100" dirty="0">
                <a:latin typeface="ＭＳ Ｐゴシック" panose="020B0600070205080204" pitchFamily="50" charset="-128"/>
                <a:ea typeface="ＭＳ ゴシック" panose="020B0609070205080204" pitchFamily="49" charset="-128"/>
                <a:cs typeface="Times New Roman" panose="02020603050405020304" pitchFamily="18" charset="0"/>
              </a:rPr>
              <a:t>　</a:t>
            </a:r>
            <a:r>
              <a:rPr lang="en-US" altLang="ja-JP" sz="800" dirty="0">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800" dirty="0">
                <a:latin typeface="ＭＳ Ｐゴシック" panose="020B0600070205080204" pitchFamily="50" charset="-128"/>
                <a:ea typeface="ＭＳ ゴシック" panose="020B0609070205080204" pitchFamily="49" charset="-128"/>
                <a:cs typeface="Times New Roman" panose="02020603050405020304" pitchFamily="18" charset="0"/>
              </a:rPr>
              <a:t>応用分野</a:t>
            </a:r>
            <a:r>
              <a:rPr lang="en-US" altLang="ja-JP" sz="800" dirty="0">
                <a:latin typeface="ＭＳ ゴシック" panose="020B0609070205080204" pitchFamily="49" charset="-128"/>
                <a:ea typeface="ＭＳ Ｐゴシック" panose="020B0600070205080204" pitchFamily="50" charset="-128"/>
                <a:cs typeface="Times New Roman" panose="02020603050405020304" pitchFamily="18" charset="0"/>
              </a:rPr>
              <a:t>)</a:t>
            </a:r>
            <a:r>
              <a:rPr lang="ja-JP" altLang="ja-JP" sz="1000" dirty="0">
                <a:uFill>
                  <a:solidFill>
                    <a:srgbClr val="FF0000"/>
                  </a:solidFill>
                </a:uFill>
                <a:latin typeface="ＭＳ Ｐゴシック" panose="020B0600070205080204" pitchFamily="50" charset="-128"/>
                <a:ea typeface="ＭＳ ゴシック" panose="020B0609070205080204" pitchFamily="49" charset="-128"/>
                <a:cs typeface="Times New Roman" panose="02020603050405020304" pitchFamily="18" charset="0"/>
              </a:rPr>
              <a:t>マルチスケール現象の</a:t>
            </a:r>
            <a:endParaRPr lang="en-US" altLang="ja-JP" sz="1000" dirty="0">
              <a:uFill>
                <a:solidFill>
                  <a:srgbClr val="FF0000"/>
                </a:solidFill>
              </a:uFill>
              <a:latin typeface="ＭＳ Ｐゴシック" panose="020B0600070205080204" pitchFamily="50" charset="-128"/>
              <a:ea typeface="ＭＳ ゴシック" panose="020B0609070205080204" pitchFamily="49" charset="-128"/>
              <a:cs typeface="Times New Roman" panose="02020603050405020304" pitchFamily="18" charset="0"/>
            </a:endParaRPr>
          </a:p>
          <a:p>
            <a:pPr>
              <a:spcAft>
                <a:spcPts val="0"/>
              </a:spcAft>
            </a:pPr>
            <a:r>
              <a:rPr lang="ja-JP" altLang="en-US" sz="1000" dirty="0">
                <a:uFill>
                  <a:solidFill>
                    <a:srgbClr val="FF0000"/>
                  </a:solidFill>
                </a:uFill>
                <a:latin typeface="ＭＳ Ｐゴシック" panose="020B0600070205080204" pitchFamily="50" charset="-128"/>
                <a:ea typeface="ＭＳ ゴシック" panose="020B0609070205080204" pitchFamily="49" charset="-128"/>
                <a:cs typeface="Times New Roman" panose="02020603050405020304" pitchFamily="18" charset="0"/>
              </a:rPr>
              <a:t>　　　　　</a:t>
            </a:r>
            <a:r>
              <a:rPr lang="ja-JP" altLang="ja-JP" sz="1000" dirty="0">
                <a:uFill>
                  <a:solidFill>
                    <a:srgbClr val="FF0000"/>
                  </a:solidFill>
                </a:uFill>
                <a:latin typeface="ＭＳ Ｐゴシック" panose="020B0600070205080204" pitchFamily="50" charset="-128"/>
                <a:ea typeface="ＭＳ ゴシック" panose="020B0609070205080204" pitchFamily="49" charset="-128"/>
                <a:cs typeface="Times New Roman" panose="02020603050405020304" pitchFamily="18" charset="0"/>
              </a:rPr>
              <a:t>シミュレーション</a:t>
            </a:r>
            <a:endParaRPr lang="ja-JP" altLang="ja-JP" sz="1000" dirty="0">
              <a:effectLst/>
              <a:latin typeface="ＭＳ Ｐゴシック" panose="020B0600070205080204" pitchFamily="50" charset="-128"/>
              <a:ea typeface="ＭＳ Ｐゴシック" panose="020B0600070205080204" pitchFamily="50" charset="-128"/>
              <a:cs typeface="Times New Roman" panose="02020603050405020304" pitchFamily="18" charset="0"/>
            </a:endParaRPr>
          </a:p>
        </p:txBody>
      </p:sp>
      <p:sp>
        <p:nvSpPr>
          <p:cNvPr id="92" name="Text Box 18"/>
          <p:cNvSpPr txBox="1">
            <a:spLocks noChangeArrowheads="1"/>
          </p:cNvSpPr>
          <p:nvPr/>
        </p:nvSpPr>
        <p:spPr bwMode="auto">
          <a:xfrm>
            <a:off x="7220939" y="3046327"/>
            <a:ext cx="1731962" cy="3206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spAutoFit/>
          </a:bodyPr>
          <a:lstStyle/>
          <a:p>
            <a:pPr eaLnBrk="0" hangingPunct="0"/>
            <a:r>
              <a:rPr kumimoji="0" lang="ja-JP" altLang="en-US" sz="900" dirty="0">
                <a:solidFill>
                  <a:srgbClr val="000000"/>
                </a:solidFill>
                <a:ea typeface="ＭＳ Ｐゴシック" panose="020B0600070205080204" pitchFamily="50" charset="-128"/>
              </a:rPr>
              <a:t>弾性体と流体のシミュレーション</a:t>
            </a:r>
            <a:endParaRPr kumimoji="0" lang="ja-JP" altLang="ja-JP" sz="1800" dirty="0">
              <a:solidFill>
                <a:srgbClr val="000000"/>
              </a:solidFill>
              <a:latin typeface="Arial" panose="020B0604020202020204" pitchFamily="34" charset="0"/>
            </a:endParaRPr>
          </a:p>
        </p:txBody>
      </p:sp>
      <p:sp>
        <p:nvSpPr>
          <p:cNvPr id="93" name="Text Box 50"/>
          <p:cNvSpPr txBox="1">
            <a:spLocks noChangeArrowheads="1"/>
          </p:cNvSpPr>
          <p:nvPr/>
        </p:nvSpPr>
        <p:spPr bwMode="auto">
          <a:xfrm>
            <a:off x="7575835" y="4543862"/>
            <a:ext cx="1682438" cy="23083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spAutoFit/>
          </a:bodyPr>
          <a:lstStyle/>
          <a:p>
            <a:pPr eaLnBrk="0" hangingPunct="0"/>
            <a:r>
              <a:rPr kumimoji="0" lang="ja-JP" altLang="en-US" sz="900" dirty="0">
                <a:solidFill>
                  <a:srgbClr val="000000"/>
                </a:solidFill>
                <a:latin typeface="ＭＳ ゴシック" panose="020B0609070205080204" pitchFamily="49" charset="-128"/>
                <a:ea typeface="ＭＳ ゴシック" panose="020B0609070205080204" pitchFamily="49" charset="-128"/>
              </a:rPr>
              <a:t>物体からの放射音</a:t>
            </a:r>
            <a:endParaRPr kumimoji="0" lang="ja-JP" altLang="ja-JP" sz="1800" dirty="0">
              <a:solidFill>
                <a:srgbClr val="000000"/>
              </a:solidFill>
              <a:latin typeface="Arial" panose="020B0604020202020204" pitchFamily="34" charset="0"/>
            </a:endParaRPr>
          </a:p>
        </p:txBody>
      </p:sp>
      <p:sp>
        <p:nvSpPr>
          <p:cNvPr id="94" name="Rectangle 20"/>
          <p:cNvSpPr>
            <a:spLocks noChangeArrowheads="1"/>
          </p:cNvSpPr>
          <p:nvPr/>
        </p:nvSpPr>
        <p:spPr bwMode="auto">
          <a:xfrm>
            <a:off x="4014776" y="4863871"/>
            <a:ext cx="2825750" cy="266700"/>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algn="just" eaLnBrk="0" hangingPunct="0"/>
            <a:r>
              <a:rPr kumimoji="0" lang="ja-JP" altLang="en-US" sz="1200" dirty="0">
                <a:solidFill>
                  <a:srgbClr val="000000"/>
                </a:solidFill>
                <a:latin typeface="Century" panose="02040604050505020304" pitchFamily="18" charset="0"/>
                <a:ea typeface="ＭＳ ゴシック" panose="020B0609070205080204" pitchFamily="49" charset="-128"/>
              </a:rPr>
              <a:t>・管路系の省エネ技術</a:t>
            </a:r>
            <a:r>
              <a:rPr kumimoji="0" lang="en-US" altLang="ja-JP" sz="1200" dirty="0">
                <a:solidFill>
                  <a:srgbClr val="000000"/>
                </a:solidFill>
                <a:latin typeface="Century" panose="02040604050505020304" pitchFamily="18" charset="0"/>
                <a:ea typeface="ＭＳ ゴシック" panose="020B0609070205080204" pitchFamily="49" charset="-128"/>
              </a:rPr>
              <a:t>,</a:t>
            </a:r>
            <a:r>
              <a:rPr kumimoji="0" lang="ja-JP" altLang="en-US" sz="1200" dirty="0">
                <a:solidFill>
                  <a:srgbClr val="000000"/>
                </a:solidFill>
                <a:latin typeface="Century" panose="02040604050505020304" pitchFamily="18" charset="0"/>
                <a:ea typeface="ＭＳ ゴシック" panose="020B0609070205080204" pitchFamily="49" charset="-128"/>
              </a:rPr>
              <a:t>予測技術の開発</a:t>
            </a:r>
            <a:endParaRPr kumimoji="0" lang="ja-JP" altLang="ja-JP" sz="1800" dirty="0">
              <a:solidFill>
                <a:srgbClr val="000000"/>
              </a:solidFill>
              <a:latin typeface="Arial" panose="020B0604020202020204" pitchFamily="34" charset="0"/>
            </a:endParaRPr>
          </a:p>
        </p:txBody>
      </p:sp>
      <p:sp>
        <p:nvSpPr>
          <p:cNvPr id="95" name="Rectangle 17"/>
          <p:cNvSpPr>
            <a:spLocks noChangeArrowheads="1"/>
          </p:cNvSpPr>
          <p:nvPr/>
        </p:nvSpPr>
        <p:spPr bwMode="auto">
          <a:xfrm>
            <a:off x="4144147" y="5225103"/>
            <a:ext cx="2994689" cy="14462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en-US" sz="1000" b="1" dirty="0">
                <a:solidFill>
                  <a:srgbClr val="000000"/>
                </a:solidFill>
                <a:ea typeface="ＭＳ ゴシック" panose="020B0609070205080204" pitchFamily="49" charset="-128"/>
              </a:rPr>
              <a:t>具体的課題</a:t>
            </a:r>
          </a:p>
          <a:p>
            <a:pPr eaLnBrk="0" hangingPunct="0"/>
            <a:endParaRPr kumimoji="0" lang="ja-JP" altLang="en-US" sz="200" dirty="0">
              <a:solidFill>
                <a:srgbClr val="000000"/>
              </a:solidFill>
              <a:latin typeface="ＭＳ Ｐゴシック" panose="020B0600070205080204" pitchFamily="50" charset="-128"/>
              <a:ea typeface="ＭＳ Ｐゴシック" panose="020B0600070205080204" pitchFamily="50" charset="-128"/>
            </a:endParaRPr>
          </a:p>
          <a:p>
            <a:pPr eaLnBrk="0" hangingPunct="0"/>
            <a:endParaRPr kumimoji="0" lang="ja-JP" altLang="en-US" sz="200" dirty="0">
              <a:solidFill>
                <a:srgbClr val="000000"/>
              </a:solidFill>
              <a:latin typeface="ＭＳ ゴシック" panose="020B0609070205080204" pitchFamily="49" charset="-128"/>
              <a:ea typeface="ＭＳ ゴシック" panose="020B0609070205080204" pitchFamily="49" charset="-128"/>
            </a:endParaRP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－配管内流動制御技術の開発</a:t>
            </a:r>
          </a:p>
          <a:p>
            <a:pPr eaLnBrk="0" hangingPunct="0"/>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1000" dirty="0">
                <a:solidFill>
                  <a:srgbClr val="000000"/>
                </a:solidFill>
                <a:latin typeface="ＭＳ ゴシック" panose="020B0609070205080204" pitchFamily="49" charset="-128"/>
                <a:ea typeface="ＭＳ ゴシック" panose="020B0609070205080204" pitchFamily="49" charset="-128"/>
              </a:rPr>
              <a:t>管路内の流動抵抗低減による省エネ</a:t>
            </a:r>
          </a:p>
          <a:p>
            <a:pPr eaLnBrk="0" hangingPunct="0"/>
            <a:endParaRPr kumimoji="0" lang="ja-JP" altLang="en-US" sz="200" dirty="0">
              <a:solidFill>
                <a:srgbClr val="000000"/>
              </a:solidFill>
              <a:latin typeface="ＭＳ ゴシック" panose="020B0609070205080204" pitchFamily="49" charset="-128"/>
              <a:ea typeface="ＭＳ ゴシック" panose="020B0609070205080204" pitchFamily="49" charset="-128"/>
            </a:endParaRPr>
          </a:p>
          <a:p>
            <a:pPr eaLnBrk="0" hangingPunct="0"/>
            <a:r>
              <a:rPr kumimoji="0" lang="ja-JP" altLang="en-US" sz="1100" dirty="0">
                <a:solidFill>
                  <a:srgbClr val="000000"/>
                </a:solidFill>
                <a:latin typeface="ＭＳ ゴシック" panose="020B0609070205080204" pitchFamily="49" charset="-128"/>
                <a:ea typeface="ＭＳ ゴシック" panose="020B0609070205080204" pitchFamily="49" charset="-128"/>
              </a:rPr>
              <a:t>－特殊二重管による伝熱制御技術の開発</a:t>
            </a:r>
          </a:p>
          <a:p>
            <a:pPr eaLnBrk="0" hangingPunct="0"/>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800" dirty="0">
                <a:solidFill>
                  <a:srgbClr val="000000"/>
                </a:solidFill>
                <a:latin typeface="ＭＳ ゴシック" panose="020B0609070205080204" pitchFamily="49" charset="-128"/>
                <a:ea typeface="ＭＳ ゴシック" panose="020B0609070205080204" pitchFamily="49" charset="-128"/>
              </a:rPr>
              <a:t>応用分野</a:t>
            </a:r>
            <a:r>
              <a:rPr kumimoji="0" lang="en-US" altLang="ja-JP" sz="800" dirty="0">
                <a:solidFill>
                  <a:srgbClr val="000000"/>
                </a:solidFill>
                <a:latin typeface="ＭＳ ゴシック" panose="020B0609070205080204" pitchFamily="49" charset="-128"/>
                <a:ea typeface="ＭＳ ゴシック" panose="020B0609070205080204" pitchFamily="49" charset="-128"/>
              </a:rPr>
              <a:t>)</a:t>
            </a:r>
            <a:r>
              <a:rPr kumimoji="0" lang="ja-JP" altLang="en-US" sz="1000" dirty="0">
                <a:solidFill>
                  <a:srgbClr val="000000"/>
                </a:solidFill>
                <a:latin typeface="ＭＳ ゴシック" panose="020B0609070205080204" pitchFamily="49" charset="-128"/>
                <a:ea typeface="ＭＳ ゴシック" panose="020B0609070205080204" pitchFamily="49" charset="-128"/>
              </a:rPr>
              <a:t>熱交換器の伝熱性能の改善</a:t>
            </a:r>
          </a:p>
          <a:p>
            <a:pPr eaLnBrk="0" hangingPunct="0"/>
            <a:endParaRPr kumimoji="0" lang="ja-JP" altLang="ja-JP" sz="1800" dirty="0">
              <a:solidFill>
                <a:srgbClr val="000000"/>
              </a:solidFill>
              <a:latin typeface="Arial" panose="020B0604020202020204" pitchFamily="34" charset="0"/>
            </a:endParaRPr>
          </a:p>
        </p:txBody>
      </p:sp>
      <p:sp>
        <p:nvSpPr>
          <p:cNvPr id="96" name="正方形/長方形 95"/>
          <p:cNvSpPr/>
          <p:nvPr/>
        </p:nvSpPr>
        <p:spPr>
          <a:xfrm>
            <a:off x="2135548" y="663790"/>
            <a:ext cx="7080415" cy="338554"/>
          </a:xfrm>
          <a:prstGeom prst="rect">
            <a:avLst/>
          </a:prstGeom>
        </p:spPr>
        <p:txBody>
          <a:bodyPr wrap="square">
            <a:spAutoFit/>
          </a:bodyPr>
          <a:lstStyle/>
          <a:p>
            <a:r>
              <a:rPr lang="ja-JP" altLang="en-US" sz="1600" b="1" dirty="0">
                <a:solidFill>
                  <a:srgbClr val="FFFFFF"/>
                </a:solidFill>
                <a:latin typeface="ＭＳ Ｐゴシック"/>
                <a:ea typeface="ＭＳ Ｐゴシック"/>
              </a:rPr>
              <a:t>辻本 公一 教授，　安藤 俊剛 准教授，　高橋 護　助教，社河内 敏彦 特任教授</a:t>
            </a:r>
            <a:endParaRPr lang="ja-JP" altLang="en-US" sz="1600" dirty="0">
              <a:solidFill>
                <a:srgbClr val="000000"/>
              </a:solidFill>
              <a:latin typeface="ＭＳ Ｐゴシック"/>
              <a:ea typeface="ＭＳ Ｐゴシック"/>
            </a:endParaRPr>
          </a:p>
        </p:txBody>
      </p:sp>
      <p:sp>
        <p:nvSpPr>
          <p:cNvPr id="97" name="Text Box 2"/>
          <p:cNvSpPr txBox="1">
            <a:spLocks noChangeArrowheads="1"/>
          </p:cNvSpPr>
          <p:nvPr/>
        </p:nvSpPr>
        <p:spPr bwMode="auto">
          <a:xfrm>
            <a:off x="6749574" y="6462655"/>
            <a:ext cx="2916237" cy="27146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eaLnBrk="0" hangingPunct="0"/>
            <a:r>
              <a:rPr kumimoji="0" lang="ja-JP" altLang="ja-JP" sz="900" dirty="0">
                <a:solidFill>
                  <a:srgbClr val="000000"/>
                </a:solidFill>
                <a:latin typeface="ＭＳ ゴシック" panose="020B0609070205080204" pitchFamily="49" charset="-128"/>
                <a:ea typeface="ＭＳ ゴシック" panose="020B0609070205080204" pitchFamily="49" charset="-128"/>
              </a:rPr>
              <a:t>小物体によるT字合流管路での流動制御</a:t>
            </a:r>
            <a:endParaRPr kumimoji="0" lang="ja-JP" altLang="ja-JP" sz="1800" dirty="0">
              <a:solidFill>
                <a:srgbClr val="000000"/>
              </a:solidFill>
              <a:latin typeface="Arial" panose="020B0604020202020204" pitchFamily="34" charset="0"/>
            </a:endParaRPr>
          </a:p>
        </p:txBody>
      </p:sp>
      <p:pic>
        <p:nvPicPr>
          <p:cNvPr id="98" name="Picture 3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65528" y="4842695"/>
            <a:ext cx="1680029" cy="15761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7065" y="4085723"/>
            <a:ext cx="1655989" cy="5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62483" y="3306158"/>
            <a:ext cx="1248874" cy="124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20939" y="1738468"/>
            <a:ext cx="1643689" cy="13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056051" y="1811691"/>
            <a:ext cx="137160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 Box 31"/>
          <p:cNvSpPr txBox="1">
            <a:spLocks noChangeArrowheads="1"/>
          </p:cNvSpPr>
          <p:nvPr/>
        </p:nvSpPr>
        <p:spPr bwMode="auto">
          <a:xfrm>
            <a:off x="4035012" y="3072752"/>
            <a:ext cx="1677988" cy="2635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沸騰の</a:t>
            </a:r>
            <a:r>
              <a:rPr kumimoji="0" lang="en-US" altLang="ja-JP" sz="9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3D</a:t>
            </a:r>
            <a:r>
              <a:rPr kumimoji="0" lang="ja-JP" altLang="en-US" sz="9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シミュレーション</a:t>
            </a:r>
            <a:endParaRPr kumimoji="0" lang="ja-JP" altLang="ja-JP" sz="1800" b="0" i="0" u="none" strike="noStrike" cap="none" normalizeH="0" baseline="0">
              <a:ln>
                <a:noFill/>
              </a:ln>
              <a:solidFill>
                <a:schemeClr val="tx1"/>
              </a:solidFill>
              <a:effectLst/>
              <a:latin typeface="Arial" panose="020B0604020202020204" pitchFamily="34" charset="0"/>
            </a:endParaRPr>
          </a:p>
        </p:txBody>
      </p:sp>
      <p:pic>
        <p:nvPicPr>
          <p:cNvPr id="104" name="Picture 8"/>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765627" y="1786700"/>
            <a:ext cx="1137114" cy="13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Text Box 48"/>
          <p:cNvSpPr txBox="1">
            <a:spLocks noChangeArrowheads="1"/>
          </p:cNvSpPr>
          <p:nvPr/>
        </p:nvSpPr>
        <p:spPr bwMode="auto">
          <a:xfrm>
            <a:off x="5944598" y="3157752"/>
            <a:ext cx="1044743" cy="1785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液滴の生成</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9700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34751" y="419269"/>
            <a:ext cx="6044668" cy="1415772"/>
          </a:xfrm>
          <a:prstGeom prst="rect">
            <a:avLst/>
          </a:prstGeom>
          <a:noFill/>
        </p:spPr>
        <p:txBody>
          <a:bodyPr wrap="square" rtlCol="0">
            <a:spAutoFit/>
          </a:bodyPr>
          <a:lstStyle/>
          <a:p>
            <a:r>
              <a:rPr lang="ja-JP" altLang="en-US" sz="3200" dirty="0"/>
              <a:t>卒業後の進路（就職と進学）</a:t>
            </a:r>
          </a:p>
          <a:p>
            <a:endParaRPr lang="en-US" altLang="ja-JP" dirty="0"/>
          </a:p>
          <a:p>
            <a:endParaRPr lang="en-US" altLang="ja-JP" dirty="0"/>
          </a:p>
          <a:p>
            <a:r>
              <a:rPr lang="ja-JP" altLang="en-US" dirty="0"/>
              <a:t>　　　就職先の産業別の分類</a:t>
            </a:r>
            <a:endParaRPr kumimoji="1" lang="ja-JP" altLang="en-US" dirty="0"/>
          </a:p>
        </p:txBody>
      </p:sp>
      <p:pic>
        <p:nvPicPr>
          <p:cNvPr id="6146" name="Picture 2" descr="chart1_h21-23.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49838" b="69021"/>
          <a:stretch/>
        </p:blipFill>
        <p:spPr bwMode="auto">
          <a:xfrm>
            <a:off x="-176597" y="1835041"/>
            <a:ext cx="4634295" cy="405447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hart2_h21-23.png"/>
          <p:cNvPicPr>
            <a:picLocks noChangeAspect="1" noChangeArrowheads="1"/>
          </p:cNvPicPr>
          <p:nvPr/>
        </p:nvPicPr>
        <p:blipFill rotWithShape="1">
          <a:blip r:embed="rId4">
            <a:extLst>
              <a:ext uri="{28A0092B-C50C-407E-A947-70E740481C1C}">
                <a14:useLocalDpi xmlns:a14="http://schemas.microsoft.com/office/drawing/2010/main" val="0"/>
              </a:ext>
            </a:extLst>
          </a:blip>
          <a:srcRect r="52870" b="67455"/>
          <a:stretch/>
        </p:blipFill>
        <p:spPr bwMode="auto">
          <a:xfrm>
            <a:off x="5154379" y="1551436"/>
            <a:ext cx="3676750" cy="3596774"/>
          </a:xfrm>
          <a:prstGeom prst="rect">
            <a:avLst/>
          </a:prstGeom>
          <a:noFill/>
          <a:extLst>
            <a:ext uri="{909E8E84-426E-40DD-AFC4-6F175D3DCCD1}">
              <a14:hiddenFill xmlns:a14="http://schemas.microsoft.com/office/drawing/2010/main">
                <a:solidFill>
                  <a:srgbClr val="FFFFFF"/>
                </a:solidFill>
              </a14:hiddenFill>
            </a:ext>
          </a:extLst>
        </p:spPr>
      </p:pic>
      <p:sp>
        <p:nvSpPr>
          <p:cNvPr id="3" name="右矢印 2"/>
          <p:cNvSpPr/>
          <p:nvPr/>
        </p:nvSpPr>
        <p:spPr>
          <a:xfrm>
            <a:off x="3976434" y="2867857"/>
            <a:ext cx="962527" cy="7659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3474720" y="5041433"/>
            <a:ext cx="5669280" cy="1477328"/>
          </a:xfrm>
          <a:prstGeom prst="rect">
            <a:avLst/>
          </a:prstGeom>
        </p:spPr>
        <p:txBody>
          <a:bodyPr wrap="square">
            <a:spAutoFit/>
          </a:bodyPr>
          <a:lstStyle/>
          <a:p>
            <a:r>
              <a:rPr lang="ja-JP" altLang="en-US" dirty="0">
                <a:solidFill>
                  <a:srgbClr val="18459F"/>
                </a:solidFill>
                <a:latin typeface="-apple-system"/>
              </a:rPr>
              <a:t>主な就職先</a:t>
            </a:r>
          </a:p>
          <a:p>
            <a:r>
              <a:rPr lang="ja-JP" altLang="en-US" dirty="0">
                <a:solidFill>
                  <a:srgbClr val="212529"/>
                </a:solidFill>
                <a:latin typeface="-apple-system"/>
              </a:rPr>
              <a:t> 機械工学科</a:t>
            </a:r>
          </a:p>
          <a:p>
            <a:r>
              <a:rPr lang="ja-JP" altLang="en-US" dirty="0">
                <a:solidFill>
                  <a:srgbClr val="212529"/>
                </a:solidFill>
                <a:latin typeface="-apple-system"/>
              </a:rPr>
              <a:t>＜学部＞</a:t>
            </a:r>
            <a:r>
              <a:rPr lang="en-US" altLang="ja-JP" dirty="0">
                <a:solidFill>
                  <a:srgbClr val="212529"/>
                </a:solidFill>
                <a:latin typeface="-apple-system"/>
              </a:rPr>
              <a:t>NTN</a:t>
            </a:r>
            <a:r>
              <a:rPr lang="ja-JP" altLang="en-US" dirty="0" err="1">
                <a:solidFill>
                  <a:srgbClr val="212529"/>
                </a:solidFill>
                <a:latin typeface="-apple-system"/>
              </a:rPr>
              <a:t>、</a:t>
            </a:r>
            <a:r>
              <a:rPr lang="ja-JP" altLang="en-US" dirty="0">
                <a:solidFill>
                  <a:srgbClr val="212529"/>
                </a:solidFill>
                <a:latin typeface="-apple-system"/>
              </a:rPr>
              <a:t>アイシン・エィ・ダブリュ㈱、コマツ、</a:t>
            </a:r>
            <a:r>
              <a:rPr lang="ja-JP" altLang="en-US" dirty="0"/>
              <a:t>シャープ、トヨタ自動車㈱、日本ガイシ㈱、富士重工業㈱、ブラザー工業、ヤマハ発動機、三菱重工業</a:t>
            </a:r>
            <a:endParaRPr lang="ja-JP" altLang="en-US" b="0" i="0" dirty="0">
              <a:solidFill>
                <a:srgbClr val="212529"/>
              </a:solidFill>
              <a:effectLst/>
              <a:latin typeface="-apple-system"/>
            </a:endParaRPr>
          </a:p>
        </p:txBody>
      </p:sp>
      <p:sp>
        <p:nvSpPr>
          <p:cNvPr id="5" name="テキスト ボックス 4"/>
          <p:cNvSpPr txBox="1"/>
          <p:nvPr/>
        </p:nvSpPr>
        <p:spPr>
          <a:xfrm>
            <a:off x="6309360" y="4953019"/>
            <a:ext cx="2252312" cy="369332"/>
          </a:xfrm>
          <a:prstGeom prst="rect">
            <a:avLst/>
          </a:prstGeom>
          <a:noFill/>
        </p:spPr>
        <p:txBody>
          <a:bodyPr wrap="square" rtlCol="0">
            <a:spAutoFit/>
          </a:bodyPr>
          <a:lstStyle/>
          <a:p>
            <a:r>
              <a:rPr kumimoji="1" lang="ja-JP" altLang="en-US" dirty="0"/>
              <a:t>製造業の業種</a:t>
            </a:r>
          </a:p>
        </p:txBody>
      </p:sp>
      <p:sp>
        <p:nvSpPr>
          <p:cNvPr id="6" name="正方形/長方形 5"/>
          <p:cNvSpPr/>
          <p:nvPr/>
        </p:nvSpPr>
        <p:spPr>
          <a:xfrm>
            <a:off x="5553774" y="768565"/>
            <a:ext cx="4572000" cy="738664"/>
          </a:xfrm>
          <a:prstGeom prst="rect">
            <a:avLst/>
          </a:prstGeom>
        </p:spPr>
        <p:txBody>
          <a:bodyPr>
            <a:spAutoFit/>
          </a:bodyPr>
          <a:lstStyle/>
          <a:p>
            <a:r>
              <a:rPr lang="ja-JP" altLang="en-US" sz="1400" dirty="0">
                <a:solidFill>
                  <a:srgbClr val="212529"/>
                </a:solidFill>
                <a:latin typeface="-apple-system"/>
              </a:rPr>
              <a:t>Ｅ１：食料品　Ｅ４：化学工業</a:t>
            </a:r>
            <a:br>
              <a:rPr lang="ja-JP" altLang="en-US" sz="1400" dirty="0"/>
            </a:br>
            <a:r>
              <a:rPr lang="ja-JP" altLang="en-US" sz="1400" dirty="0">
                <a:solidFill>
                  <a:srgbClr val="212529"/>
                </a:solidFill>
                <a:latin typeface="-apple-system"/>
              </a:rPr>
              <a:t>Ｅ７：電子部品・電子回路、</a:t>
            </a:r>
            <a:br>
              <a:rPr lang="ja-JP" altLang="en-US" sz="1400" dirty="0"/>
            </a:br>
            <a:r>
              <a:rPr lang="ja-JP" altLang="en-US" sz="1400" dirty="0">
                <a:solidFill>
                  <a:srgbClr val="212529"/>
                </a:solidFill>
                <a:latin typeface="-apple-system"/>
              </a:rPr>
              <a:t>Ｅ８：電気・情報通信機械</a:t>
            </a:r>
            <a:endParaRPr lang="ja-JP" altLang="en-US" sz="1400" dirty="0"/>
          </a:p>
        </p:txBody>
      </p:sp>
    </p:spTree>
    <p:extLst>
      <p:ext uri="{BB962C8B-B14F-4D97-AF65-F5344CB8AC3E}">
        <p14:creationId xmlns:p14="http://schemas.microsoft.com/office/powerpoint/2010/main" val="3912869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568046" y="116615"/>
            <a:ext cx="8293716" cy="67480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rPr>
              <a:t>機械工学コース</a:t>
            </a:r>
          </a:p>
        </p:txBody>
      </p:sp>
      <p:sp>
        <p:nvSpPr>
          <p:cNvPr id="125" name="テキスト ボックス 124"/>
          <p:cNvSpPr txBox="1"/>
          <p:nvPr/>
        </p:nvSpPr>
        <p:spPr>
          <a:xfrm>
            <a:off x="407050" y="980728"/>
            <a:ext cx="8376910" cy="584775"/>
          </a:xfrm>
          <a:prstGeom prst="rect">
            <a:avLst/>
          </a:prstGeom>
          <a:noFill/>
        </p:spPr>
        <p:txBody>
          <a:bodyPr wrap="square" rtlCol="0">
            <a:spAutoFit/>
          </a:bodyPr>
          <a:lstStyle/>
          <a:p>
            <a:r>
              <a:rPr lang="ja-JP" altLang="en-US" sz="3200" dirty="0">
                <a:solidFill>
                  <a:srgbClr val="0000FF"/>
                </a:solidFill>
              </a:rPr>
              <a:t>機械は，食い</a:t>
            </a:r>
            <a:r>
              <a:rPr lang="ja-JP" altLang="en-US" sz="3200" dirty="0" err="1">
                <a:solidFill>
                  <a:srgbClr val="0000FF"/>
                </a:solidFill>
              </a:rPr>
              <a:t>っぱ</a:t>
            </a:r>
            <a:r>
              <a:rPr lang="ja-JP" altLang="en-US" sz="3200" dirty="0">
                <a:solidFill>
                  <a:srgbClr val="0000FF"/>
                </a:solidFill>
              </a:rPr>
              <a:t>ぐれがない．</a:t>
            </a:r>
            <a:endParaRPr kumimoji="1" lang="ja-JP" altLang="en-US" sz="3200" dirty="0">
              <a:solidFill>
                <a:srgbClr val="0000FF"/>
              </a:solidFill>
            </a:endParaRPr>
          </a:p>
        </p:txBody>
      </p:sp>
      <p:sp>
        <p:nvSpPr>
          <p:cNvPr id="294" name="テキスト ボックス 293"/>
          <p:cNvSpPr txBox="1"/>
          <p:nvPr/>
        </p:nvSpPr>
        <p:spPr>
          <a:xfrm>
            <a:off x="395536" y="2348880"/>
            <a:ext cx="8748464" cy="1077218"/>
          </a:xfrm>
          <a:prstGeom prst="rect">
            <a:avLst/>
          </a:prstGeom>
          <a:noFill/>
        </p:spPr>
        <p:txBody>
          <a:bodyPr wrap="square" rtlCol="0">
            <a:spAutoFit/>
          </a:bodyPr>
          <a:lstStyle/>
          <a:p>
            <a:r>
              <a:rPr lang="ja-JP" altLang="en-US" sz="3200" dirty="0">
                <a:solidFill>
                  <a:srgbClr val="0000FF"/>
                </a:solidFill>
              </a:rPr>
              <a:t>機械工学を修得した学生は，</a:t>
            </a:r>
            <a:endParaRPr lang="en-US" altLang="ja-JP" sz="3200" dirty="0">
              <a:solidFill>
                <a:srgbClr val="0000FF"/>
              </a:solidFill>
            </a:endParaRPr>
          </a:p>
          <a:p>
            <a:r>
              <a:rPr lang="ja-JP" altLang="en-US" sz="3200" dirty="0">
                <a:solidFill>
                  <a:srgbClr val="0000FF"/>
                </a:solidFill>
              </a:rPr>
              <a:t>時代が変化しても，景気が悪くても，</a:t>
            </a:r>
            <a:r>
              <a:rPr kumimoji="1" lang="ja-JP" altLang="en-US" sz="3200" dirty="0">
                <a:solidFill>
                  <a:srgbClr val="0000FF"/>
                </a:solidFill>
              </a:rPr>
              <a:t>仕事がある．</a:t>
            </a:r>
          </a:p>
        </p:txBody>
      </p:sp>
      <p:grpSp>
        <p:nvGrpSpPr>
          <p:cNvPr id="5" name="グループ化 4"/>
          <p:cNvGrpSpPr/>
          <p:nvPr/>
        </p:nvGrpSpPr>
        <p:grpSpPr>
          <a:xfrm>
            <a:off x="3779912" y="1633238"/>
            <a:ext cx="5081850" cy="720080"/>
            <a:chOff x="3779912" y="1724615"/>
            <a:chExt cx="5081850" cy="720080"/>
          </a:xfrm>
        </p:grpSpPr>
        <p:sp>
          <p:nvSpPr>
            <p:cNvPr id="2" name="下矢印 1"/>
            <p:cNvSpPr/>
            <p:nvPr/>
          </p:nvSpPr>
          <p:spPr>
            <a:xfrm>
              <a:off x="3779912" y="1724615"/>
              <a:ext cx="1008112" cy="720080"/>
            </a:xfrm>
            <a:prstGeom prst="down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6" name="テキスト ボックス 295"/>
            <p:cNvSpPr txBox="1"/>
            <p:nvPr/>
          </p:nvSpPr>
          <p:spPr>
            <a:xfrm>
              <a:off x="4932040" y="1748144"/>
              <a:ext cx="3929722" cy="646331"/>
            </a:xfrm>
            <a:prstGeom prst="rect">
              <a:avLst/>
            </a:prstGeom>
            <a:noFill/>
          </p:spPr>
          <p:txBody>
            <a:bodyPr wrap="square" rtlCol="0">
              <a:spAutoFit/>
            </a:bodyPr>
            <a:lstStyle/>
            <a:p>
              <a:r>
                <a:rPr lang="ja-JP" altLang="en-US" sz="3600" dirty="0">
                  <a:solidFill>
                    <a:srgbClr val="FF0000"/>
                  </a:solidFill>
                </a:rPr>
                <a:t>どういう意味か？</a:t>
              </a:r>
              <a:endParaRPr kumimoji="1" lang="ja-JP" altLang="en-US" sz="3600" dirty="0">
                <a:solidFill>
                  <a:srgbClr val="FF0000"/>
                </a:solidFill>
              </a:endParaRPr>
            </a:p>
          </p:txBody>
        </p:sp>
      </p:grpSp>
      <p:grpSp>
        <p:nvGrpSpPr>
          <p:cNvPr id="6" name="グループ化 5"/>
          <p:cNvGrpSpPr/>
          <p:nvPr/>
        </p:nvGrpSpPr>
        <p:grpSpPr>
          <a:xfrm>
            <a:off x="3779912" y="3503910"/>
            <a:ext cx="5184576" cy="720080"/>
            <a:chOff x="3779912" y="4316903"/>
            <a:chExt cx="5184576" cy="720080"/>
          </a:xfrm>
        </p:grpSpPr>
        <p:sp>
          <p:nvSpPr>
            <p:cNvPr id="297" name="下矢印 296"/>
            <p:cNvSpPr/>
            <p:nvPr/>
          </p:nvSpPr>
          <p:spPr>
            <a:xfrm>
              <a:off x="3779912" y="4316903"/>
              <a:ext cx="1008112" cy="720080"/>
            </a:xfrm>
            <a:prstGeom prst="down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テキスト ボックス 297"/>
            <p:cNvSpPr txBox="1"/>
            <p:nvPr/>
          </p:nvSpPr>
          <p:spPr>
            <a:xfrm>
              <a:off x="4932040" y="4388911"/>
              <a:ext cx="4032448" cy="646331"/>
            </a:xfrm>
            <a:prstGeom prst="rect">
              <a:avLst/>
            </a:prstGeom>
            <a:noFill/>
          </p:spPr>
          <p:txBody>
            <a:bodyPr wrap="square" rtlCol="0">
              <a:spAutoFit/>
            </a:bodyPr>
            <a:lstStyle/>
            <a:p>
              <a:r>
                <a:rPr lang="ja-JP" altLang="en-US" sz="3600" dirty="0">
                  <a:solidFill>
                    <a:srgbClr val="FF0000"/>
                  </a:solidFill>
                </a:rPr>
                <a:t>なぜか？</a:t>
              </a:r>
              <a:endParaRPr kumimoji="1" lang="ja-JP" altLang="en-US" sz="3600" dirty="0">
                <a:solidFill>
                  <a:srgbClr val="FF0000"/>
                </a:solidFill>
              </a:endParaRPr>
            </a:p>
          </p:txBody>
        </p:sp>
      </p:grpSp>
      <p:grpSp>
        <p:nvGrpSpPr>
          <p:cNvPr id="9" name="グループ化 8"/>
          <p:cNvGrpSpPr/>
          <p:nvPr/>
        </p:nvGrpSpPr>
        <p:grpSpPr>
          <a:xfrm>
            <a:off x="395536" y="4223990"/>
            <a:ext cx="8352928" cy="2539691"/>
            <a:chOff x="395536" y="4223990"/>
            <a:chExt cx="8352928" cy="2539691"/>
          </a:xfrm>
        </p:grpSpPr>
        <p:sp>
          <p:nvSpPr>
            <p:cNvPr id="295" name="テキスト ボックス 294"/>
            <p:cNvSpPr txBox="1"/>
            <p:nvPr/>
          </p:nvSpPr>
          <p:spPr>
            <a:xfrm>
              <a:off x="395536" y="4223990"/>
              <a:ext cx="8352928" cy="1077218"/>
            </a:xfrm>
            <a:prstGeom prst="rect">
              <a:avLst/>
            </a:prstGeom>
            <a:noFill/>
          </p:spPr>
          <p:txBody>
            <a:bodyPr wrap="square" rtlCol="0">
              <a:spAutoFit/>
            </a:bodyPr>
            <a:lstStyle/>
            <a:p>
              <a:r>
                <a:rPr lang="ja-JP" altLang="en-US" sz="3200" dirty="0">
                  <a:solidFill>
                    <a:srgbClr val="0000FF"/>
                  </a:solidFill>
                </a:rPr>
                <a:t>社会は機械なしでは成り立たない．</a:t>
              </a:r>
              <a:endParaRPr lang="en-US" altLang="ja-JP" sz="3200" dirty="0">
                <a:solidFill>
                  <a:srgbClr val="0000FF"/>
                </a:solidFill>
              </a:endParaRPr>
            </a:p>
            <a:p>
              <a:r>
                <a:rPr lang="ja-JP" altLang="en-US" sz="3200" dirty="0">
                  <a:solidFill>
                    <a:srgbClr val="0000FF"/>
                  </a:solidFill>
                </a:rPr>
                <a:t>機械工学の学生は常に求められている．</a:t>
              </a:r>
              <a:endParaRPr kumimoji="1" lang="ja-JP" altLang="en-US" sz="3200" dirty="0">
                <a:solidFill>
                  <a:srgbClr val="0000FF"/>
                </a:solidFill>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5368957"/>
              <a:ext cx="2169440" cy="1294472"/>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5552" y="5452692"/>
              <a:ext cx="2172976" cy="1137191"/>
            </a:xfrm>
            <a:prstGeom prst="rect">
              <a:avLst/>
            </a:prstGeom>
          </p:spPr>
        </p:pic>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256" y="5268953"/>
              <a:ext cx="1296144" cy="1494728"/>
            </a:xfrm>
            <a:prstGeom prst="rect">
              <a:avLst/>
            </a:prstGeom>
          </p:spPr>
        </p:pic>
      </p:grpSp>
    </p:spTree>
    <p:extLst>
      <p:ext uri="{BB962C8B-B14F-4D97-AF65-F5344CB8AC3E}">
        <p14:creationId xmlns:p14="http://schemas.microsoft.com/office/powerpoint/2010/main" val="143735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94"/>
                                        </p:tgtEl>
                                        <p:attrNameLst>
                                          <p:attrName>style.visibility</p:attrName>
                                        </p:attrNameLst>
                                      </p:cBhvr>
                                      <p:to>
                                        <p:strVal val="visible"/>
                                      </p:to>
                                    </p:set>
                                    <p:animEffect transition="in" filter="barn(outVertical)">
                                      <p:cBhvr>
                                        <p:cTn id="12" dur="500"/>
                                        <p:tgtEl>
                                          <p:spTgt spid="2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p:cNvGrpSpPr/>
          <p:nvPr/>
        </p:nvGrpSpPr>
        <p:grpSpPr>
          <a:xfrm>
            <a:off x="1258081" y="1844205"/>
            <a:ext cx="6984775" cy="5003856"/>
            <a:chOff x="1258081" y="1844205"/>
            <a:chExt cx="6984775" cy="5003856"/>
          </a:xfrm>
        </p:grpSpPr>
        <p:grpSp>
          <p:nvGrpSpPr>
            <p:cNvPr id="16" name="グループ化 15"/>
            <p:cNvGrpSpPr/>
            <p:nvPr/>
          </p:nvGrpSpPr>
          <p:grpSpPr>
            <a:xfrm>
              <a:off x="1258081" y="1844205"/>
              <a:ext cx="6984775" cy="4123635"/>
              <a:chOff x="2435484" y="1698886"/>
              <a:chExt cx="5145505" cy="3471573"/>
            </a:xfrm>
          </p:grpSpPr>
          <p:sp>
            <p:nvSpPr>
              <p:cNvPr id="15" name="円/楕円 14"/>
              <p:cNvSpPr/>
              <p:nvPr/>
            </p:nvSpPr>
            <p:spPr>
              <a:xfrm>
                <a:off x="3779912" y="1698886"/>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p:nvSpPr>
            <p:spPr>
              <a:xfrm>
                <a:off x="4765743" y="1750501"/>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p:nvSpPr>
            <p:spPr>
              <a:xfrm>
                <a:off x="5693375" y="2262108"/>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円/楕円 32"/>
              <p:cNvSpPr/>
              <p:nvPr/>
            </p:nvSpPr>
            <p:spPr>
              <a:xfrm>
                <a:off x="6213029" y="3050122"/>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4" name="円/楕円 33"/>
              <p:cNvSpPr/>
              <p:nvPr/>
            </p:nvSpPr>
            <p:spPr>
              <a:xfrm>
                <a:off x="5633367" y="3756846"/>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 name="円/楕円 34"/>
              <p:cNvSpPr/>
              <p:nvPr/>
            </p:nvSpPr>
            <p:spPr>
              <a:xfrm>
                <a:off x="4714904" y="4162347"/>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0" name="円/楕円 39"/>
              <p:cNvSpPr/>
              <p:nvPr/>
            </p:nvSpPr>
            <p:spPr>
              <a:xfrm>
                <a:off x="3803444" y="4138693"/>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1" name="円/楕円 40"/>
              <p:cNvSpPr/>
              <p:nvPr/>
            </p:nvSpPr>
            <p:spPr>
              <a:xfrm>
                <a:off x="2909418" y="3760755"/>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2" name="円/楕円 41"/>
              <p:cNvSpPr/>
              <p:nvPr/>
            </p:nvSpPr>
            <p:spPr>
              <a:xfrm>
                <a:off x="2435484" y="2978912"/>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3" name="円/楕円 42"/>
              <p:cNvSpPr/>
              <p:nvPr/>
            </p:nvSpPr>
            <p:spPr>
              <a:xfrm>
                <a:off x="2931606" y="2235654"/>
                <a:ext cx="1367960" cy="1008112"/>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4" name="円/楕円 43"/>
              <p:cNvSpPr/>
              <p:nvPr/>
            </p:nvSpPr>
            <p:spPr>
              <a:xfrm>
                <a:off x="3499198" y="2238962"/>
                <a:ext cx="3038077" cy="2270158"/>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7" name="フリーフォーム 26"/>
            <p:cNvSpPr/>
            <p:nvPr/>
          </p:nvSpPr>
          <p:spPr>
            <a:xfrm>
              <a:off x="2682828" y="2941867"/>
              <a:ext cx="4225792" cy="3906194"/>
            </a:xfrm>
            <a:custGeom>
              <a:avLst/>
              <a:gdLst>
                <a:gd name="connsiteX0" fmla="*/ 368485 w 4225792"/>
                <a:gd name="connsiteY0" fmla="*/ 3906194 h 3906194"/>
                <a:gd name="connsiteX1" fmla="*/ 1322642 w 4225792"/>
                <a:gd name="connsiteY1" fmla="*/ 2942098 h 3906194"/>
                <a:gd name="connsiteX2" fmla="*/ 805807 w 4225792"/>
                <a:gd name="connsiteY2" fmla="*/ 1351837 h 3906194"/>
                <a:gd name="connsiteX3" fmla="*/ 737 w 4225792"/>
                <a:gd name="connsiteY3" fmla="*/ 725672 h 3906194"/>
                <a:gd name="connsiteX4" fmla="*/ 954894 w 4225792"/>
                <a:gd name="connsiteY4" fmla="*/ 1143116 h 3906194"/>
                <a:gd name="connsiteX5" fmla="*/ 1571120 w 4225792"/>
                <a:gd name="connsiteY5" fmla="*/ 1928307 h 3906194"/>
                <a:gd name="connsiteX6" fmla="*/ 1272946 w 4225792"/>
                <a:gd name="connsiteY6" fmla="*/ 1093420 h 3906194"/>
                <a:gd name="connsiteX7" fmla="*/ 726294 w 4225792"/>
                <a:gd name="connsiteY7" fmla="*/ 377803 h 3906194"/>
                <a:gd name="connsiteX8" fmla="*/ 1501546 w 4225792"/>
                <a:gd name="connsiteY8" fmla="*/ 974150 h 3906194"/>
                <a:gd name="connsiteX9" fmla="*/ 1869294 w 4225792"/>
                <a:gd name="connsiteY9" fmla="*/ 1560559 h 3906194"/>
                <a:gd name="connsiteX10" fmla="*/ 1571120 w 4225792"/>
                <a:gd name="connsiteY10" fmla="*/ 616342 h 3906194"/>
                <a:gd name="connsiteX11" fmla="*/ 1352459 w 4225792"/>
                <a:gd name="connsiteY11" fmla="*/ 248594 h 3906194"/>
                <a:gd name="connsiteX12" fmla="*/ 1869294 w 4225792"/>
                <a:gd name="connsiteY12" fmla="*/ 785307 h 3906194"/>
                <a:gd name="connsiteX13" fmla="*/ 2058137 w 4225792"/>
                <a:gd name="connsiteY13" fmla="*/ 1431350 h 3906194"/>
                <a:gd name="connsiteX14" fmla="*/ 2157529 w 4225792"/>
                <a:gd name="connsiteY14" fmla="*/ 666037 h 3906194"/>
                <a:gd name="connsiteX15" fmla="*/ 3052050 w 4225792"/>
                <a:gd name="connsiteY15" fmla="*/ 116 h 3906194"/>
                <a:gd name="connsiteX16" fmla="*/ 2396068 w 4225792"/>
                <a:gd name="connsiteY16" fmla="*/ 715733 h 3906194"/>
                <a:gd name="connsiteX17" fmla="*/ 2286737 w 4225792"/>
                <a:gd name="connsiteY17" fmla="*/ 1540681 h 3906194"/>
                <a:gd name="connsiteX18" fmla="*/ 2644546 w 4225792"/>
                <a:gd name="connsiteY18" fmla="*/ 914516 h 3906194"/>
                <a:gd name="connsiteX19" fmla="*/ 3807424 w 4225792"/>
                <a:gd name="connsiteY19" fmla="*/ 507011 h 3906194"/>
                <a:gd name="connsiteX20" fmla="*/ 2932781 w 4225792"/>
                <a:gd name="connsiteY20" fmla="*/ 1013907 h 3906194"/>
                <a:gd name="connsiteX21" fmla="*/ 2376189 w 4225792"/>
                <a:gd name="connsiteY21" fmla="*/ 2047576 h 3906194"/>
                <a:gd name="connsiteX22" fmla="*/ 2912902 w 4225792"/>
                <a:gd name="connsiteY22" fmla="*/ 1461168 h 3906194"/>
                <a:gd name="connsiteX23" fmla="*/ 4224868 w 4225792"/>
                <a:gd name="connsiteY23" fmla="*/ 1292203 h 3906194"/>
                <a:gd name="connsiteX24" fmla="*/ 3111685 w 4225792"/>
                <a:gd name="connsiteY24" fmla="*/ 1719585 h 3906194"/>
                <a:gd name="connsiteX25" fmla="*/ 2545155 w 4225792"/>
                <a:gd name="connsiteY25" fmla="*/ 2663803 h 3906194"/>
                <a:gd name="connsiteX26" fmla="*/ 3221015 w 4225792"/>
                <a:gd name="connsiteY26" fmla="*/ 3896255 h 390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225792" h="3906194">
                  <a:moveTo>
                    <a:pt x="368485" y="3906194"/>
                  </a:moveTo>
                  <a:cubicBezTo>
                    <a:pt x="809120" y="3637009"/>
                    <a:pt x="1249755" y="3367824"/>
                    <a:pt x="1322642" y="2942098"/>
                  </a:cubicBezTo>
                  <a:cubicBezTo>
                    <a:pt x="1395529" y="2516372"/>
                    <a:pt x="1026125" y="1721241"/>
                    <a:pt x="805807" y="1351837"/>
                  </a:cubicBezTo>
                  <a:cubicBezTo>
                    <a:pt x="585489" y="982433"/>
                    <a:pt x="-24111" y="760459"/>
                    <a:pt x="737" y="725672"/>
                  </a:cubicBezTo>
                  <a:cubicBezTo>
                    <a:pt x="25585" y="690885"/>
                    <a:pt x="693163" y="942677"/>
                    <a:pt x="954894" y="1143116"/>
                  </a:cubicBezTo>
                  <a:cubicBezTo>
                    <a:pt x="1216625" y="1343555"/>
                    <a:pt x="1518111" y="1936590"/>
                    <a:pt x="1571120" y="1928307"/>
                  </a:cubicBezTo>
                  <a:cubicBezTo>
                    <a:pt x="1624129" y="1920024"/>
                    <a:pt x="1413750" y="1351837"/>
                    <a:pt x="1272946" y="1093420"/>
                  </a:cubicBezTo>
                  <a:cubicBezTo>
                    <a:pt x="1132142" y="835003"/>
                    <a:pt x="688194" y="397681"/>
                    <a:pt x="726294" y="377803"/>
                  </a:cubicBezTo>
                  <a:cubicBezTo>
                    <a:pt x="764394" y="357925"/>
                    <a:pt x="1311046" y="777024"/>
                    <a:pt x="1501546" y="974150"/>
                  </a:cubicBezTo>
                  <a:cubicBezTo>
                    <a:pt x="1692046" y="1171276"/>
                    <a:pt x="1857698" y="1620194"/>
                    <a:pt x="1869294" y="1560559"/>
                  </a:cubicBezTo>
                  <a:cubicBezTo>
                    <a:pt x="1880890" y="1500924"/>
                    <a:pt x="1657259" y="835003"/>
                    <a:pt x="1571120" y="616342"/>
                  </a:cubicBezTo>
                  <a:cubicBezTo>
                    <a:pt x="1484981" y="397681"/>
                    <a:pt x="1302763" y="220433"/>
                    <a:pt x="1352459" y="248594"/>
                  </a:cubicBezTo>
                  <a:cubicBezTo>
                    <a:pt x="1402155" y="276755"/>
                    <a:pt x="1751681" y="588181"/>
                    <a:pt x="1869294" y="785307"/>
                  </a:cubicBezTo>
                  <a:cubicBezTo>
                    <a:pt x="1986907" y="982433"/>
                    <a:pt x="2010098" y="1451228"/>
                    <a:pt x="2058137" y="1431350"/>
                  </a:cubicBezTo>
                  <a:cubicBezTo>
                    <a:pt x="2106176" y="1411472"/>
                    <a:pt x="1991877" y="904576"/>
                    <a:pt x="2157529" y="666037"/>
                  </a:cubicBezTo>
                  <a:cubicBezTo>
                    <a:pt x="2323181" y="427498"/>
                    <a:pt x="3012293" y="-8167"/>
                    <a:pt x="3052050" y="116"/>
                  </a:cubicBezTo>
                  <a:cubicBezTo>
                    <a:pt x="3091807" y="8399"/>
                    <a:pt x="2523620" y="458972"/>
                    <a:pt x="2396068" y="715733"/>
                  </a:cubicBezTo>
                  <a:cubicBezTo>
                    <a:pt x="2268516" y="972494"/>
                    <a:pt x="2245324" y="1507551"/>
                    <a:pt x="2286737" y="1540681"/>
                  </a:cubicBezTo>
                  <a:cubicBezTo>
                    <a:pt x="2328150" y="1573811"/>
                    <a:pt x="2391098" y="1086794"/>
                    <a:pt x="2644546" y="914516"/>
                  </a:cubicBezTo>
                  <a:cubicBezTo>
                    <a:pt x="2897994" y="742238"/>
                    <a:pt x="3759385" y="490446"/>
                    <a:pt x="3807424" y="507011"/>
                  </a:cubicBezTo>
                  <a:cubicBezTo>
                    <a:pt x="3855463" y="523576"/>
                    <a:pt x="3171320" y="757146"/>
                    <a:pt x="2932781" y="1013907"/>
                  </a:cubicBezTo>
                  <a:cubicBezTo>
                    <a:pt x="2694242" y="1270668"/>
                    <a:pt x="2379502" y="1973032"/>
                    <a:pt x="2376189" y="2047576"/>
                  </a:cubicBezTo>
                  <a:cubicBezTo>
                    <a:pt x="2372876" y="2122119"/>
                    <a:pt x="2604789" y="1587063"/>
                    <a:pt x="2912902" y="1461168"/>
                  </a:cubicBezTo>
                  <a:cubicBezTo>
                    <a:pt x="3221015" y="1335273"/>
                    <a:pt x="4191738" y="1249133"/>
                    <a:pt x="4224868" y="1292203"/>
                  </a:cubicBezTo>
                  <a:cubicBezTo>
                    <a:pt x="4257999" y="1335272"/>
                    <a:pt x="3391637" y="1490985"/>
                    <a:pt x="3111685" y="1719585"/>
                  </a:cubicBezTo>
                  <a:cubicBezTo>
                    <a:pt x="2831733" y="1948185"/>
                    <a:pt x="2526933" y="2301025"/>
                    <a:pt x="2545155" y="2663803"/>
                  </a:cubicBezTo>
                  <a:cubicBezTo>
                    <a:pt x="2563377" y="3026581"/>
                    <a:pt x="2892196" y="3461418"/>
                    <a:pt x="3221015" y="3896255"/>
                  </a:cubicBezTo>
                </a:path>
              </a:pathLst>
            </a:custGeom>
            <a:solidFill>
              <a:srgbClr val="99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角丸四角形 2"/>
          <p:cNvSpPr/>
          <p:nvPr/>
        </p:nvSpPr>
        <p:spPr>
          <a:xfrm>
            <a:off x="568046" y="116615"/>
            <a:ext cx="8293716" cy="67480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rPr>
              <a:t>機械工学コース</a:t>
            </a:r>
          </a:p>
        </p:txBody>
      </p:sp>
      <p:grpSp>
        <p:nvGrpSpPr>
          <p:cNvPr id="293" name="グループ化 292"/>
          <p:cNvGrpSpPr/>
          <p:nvPr/>
        </p:nvGrpSpPr>
        <p:grpSpPr>
          <a:xfrm>
            <a:off x="3358164" y="4170496"/>
            <a:ext cx="2823262" cy="1606261"/>
            <a:chOff x="3358164" y="4170496"/>
            <a:chExt cx="2823262" cy="1606261"/>
          </a:xfrm>
        </p:grpSpPr>
        <p:sp>
          <p:nvSpPr>
            <p:cNvPr id="19" name="角丸四角形 18"/>
            <p:cNvSpPr/>
            <p:nvPr/>
          </p:nvSpPr>
          <p:spPr>
            <a:xfrm>
              <a:off x="3358164" y="4732693"/>
              <a:ext cx="1332000" cy="468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機械力学</a:t>
              </a:r>
            </a:p>
          </p:txBody>
        </p:sp>
        <p:sp>
          <p:nvSpPr>
            <p:cNvPr id="21" name="角丸四角形 20"/>
            <p:cNvSpPr/>
            <p:nvPr/>
          </p:nvSpPr>
          <p:spPr>
            <a:xfrm>
              <a:off x="4834476" y="4732693"/>
              <a:ext cx="1332000" cy="468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材料力学</a:t>
              </a:r>
            </a:p>
          </p:txBody>
        </p:sp>
        <p:sp>
          <p:nvSpPr>
            <p:cNvPr id="22" name="角丸四角形 21"/>
            <p:cNvSpPr/>
            <p:nvPr/>
          </p:nvSpPr>
          <p:spPr>
            <a:xfrm>
              <a:off x="3358164" y="5308757"/>
              <a:ext cx="1332000" cy="468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流体力学</a:t>
              </a:r>
            </a:p>
          </p:txBody>
        </p:sp>
        <p:sp>
          <p:nvSpPr>
            <p:cNvPr id="25" name="角丸四角形 24"/>
            <p:cNvSpPr/>
            <p:nvPr/>
          </p:nvSpPr>
          <p:spPr>
            <a:xfrm>
              <a:off x="4849426" y="5308757"/>
              <a:ext cx="1332000" cy="468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熱力学</a:t>
              </a:r>
            </a:p>
          </p:txBody>
        </p:sp>
        <p:sp>
          <p:nvSpPr>
            <p:cNvPr id="26" name="角丸四角形 25"/>
            <p:cNvSpPr/>
            <p:nvPr/>
          </p:nvSpPr>
          <p:spPr>
            <a:xfrm>
              <a:off x="4078273" y="4170496"/>
              <a:ext cx="1332000" cy="468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機械４力</a:t>
              </a:r>
            </a:p>
          </p:txBody>
        </p:sp>
      </p:grpSp>
      <p:sp>
        <p:nvSpPr>
          <p:cNvPr id="125" name="テキスト ボックス 124"/>
          <p:cNvSpPr txBox="1"/>
          <p:nvPr/>
        </p:nvSpPr>
        <p:spPr>
          <a:xfrm>
            <a:off x="107504" y="900214"/>
            <a:ext cx="8856984" cy="584775"/>
          </a:xfrm>
          <a:prstGeom prst="rect">
            <a:avLst/>
          </a:prstGeom>
          <a:noFill/>
        </p:spPr>
        <p:txBody>
          <a:bodyPr wrap="square" rtlCol="0">
            <a:spAutoFit/>
          </a:bodyPr>
          <a:lstStyle/>
          <a:p>
            <a:pPr algn="ctr"/>
            <a:r>
              <a:rPr lang="ja-JP" altLang="en-US" sz="3200" dirty="0">
                <a:solidFill>
                  <a:srgbClr val="0000FF"/>
                </a:solidFill>
              </a:rPr>
              <a:t>様々な機械に対応できる「ジェネラリスト」</a:t>
            </a:r>
            <a:endParaRPr kumimoji="1" lang="ja-JP" altLang="en-US" sz="3200" dirty="0">
              <a:solidFill>
                <a:srgbClr val="0000FF"/>
              </a:solidFill>
            </a:endParaRPr>
          </a:p>
        </p:txBody>
      </p:sp>
      <p:grpSp>
        <p:nvGrpSpPr>
          <p:cNvPr id="2" name="グループ化 1"/>
          <p:cNvGrpSpPr/>
          <p:nvPr/>
        </p:nvGrpSpPr>
        <p:grpSpPr>
          <a:xfrm>
            <a:off x="3534974" y="6256788"/>
            <a:ext cx="2127502" cy="468000"/>
            <a:chOff x="3534974" y="6256788"/>
            <a:chExt cx="2127502" cy="468000"/>
          </a:xfrm>
        </p:grpSpPr>
        <p:sp>
          <p:nvSpPr>
            <p:cNvPr id="126" name="角丸四角形 125"/>
            <p:cNvSpPr/>
            <p:nvPr/>
          </p:nvSpPr>
          <p:spPr>
            <a:xfrm>
              <a:off x="3534974" y="6256788"/>
              <a:ext cx="828000" cy="468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数学</a:t>
              </a:r>
            </a:p>
          </p:txBody>
        </p:sp>
        <p:sp>
          <p:nvSpPr>
            <p:cNvPr id="127" name="角丸四角形 126"/>
            <p:cNvSpPr/>
            <p:nvPr/>
          </p:nvSpPr>
          <p:spPr>
            <a:xfrm>
              <a:off x="4834476" y="6256788"/>
              <a:ext cx="828000" cy="468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物理</a:t>
              </a:r>
            </a:p>
          </p:txBody>
        </p:sp>
      </p:grpSp>
      <p:grpSp>
        <p:nvGrpSpPr>
          <p:cNvPr id="6" name="グループ化 5"/>
          <p:cNvGrpSpPr/>
          <p:nvPr/>
        </p:nvGrpSpPr>
        <p:grpSpPr>
          <a:xfrm>
            <a:off x="3557075" y="1625860"/>
            <a:ext cx="5286804" cy="2487212"/>
            <a:chOff x="3557075" y="1625860"/>
            <a:chExt cx="5286804" cy="2487212"/>
          </a:xfrm>
        </p:grpSpPr>
        <p:grpSp>
          <p:nvGrpSpPr>
            <p:cNvPr id="4" name="グループ化 3"/>
            <p:cNvGrpSpPr/>
            <p:nvPr/>
          </p:nvGrpSpPr>
          <p:grpSpPr>
            <a:xfrm>
              <a:off x="3557075" y="1646298"/>
              <a:ext cx="4358270" cy="2466774"/>
              <a:chOff x="3557075" y="1646298"/>
              <a:chExt cx="4358270" cy="2466774"/>
            </a:xfrm>
          </p:grpSpPr>
          <p:grpSp>
            <p:nvGrpSpPr>
              <p:cNvPr id="224" name="グループ化 223"/>
              <p:cNvGrpSpPr/>
              <p:nvPr/>
            </p:nvGrpSpPr>
            <p:grpSpPr>
              <a:xfrm>
                <a:off x="5464637" y="1680947"/>
                <a:ext cx="1549212" cy="942177"/>
                <a:chOff x="-1110951" y="1535105"/>
                <a:chExt cx="1549212" cy="942177"/>
              </a:xfrm>
            </p:grpSpPr>
            <p:grpSp>
              <p:nvGrpSpPr>
                <p:cNvPr id="197" name="グループ化 196"/>
                <p:cNvGrpSpPr>
                  <a:grpSpLocks noChangeAspect="1"/>
                </p:cNvGrpSpPr>
                <p:nvPr/>
              </p:nvGrpSpPr>
              <p:grpSpPr>
                <a:xfrm>
                  <a:off x="-793045" y="1535105"/>
                  <a:ext cx="1008000" cy="942177"/>
                  <a:chOff x="6337271" y="1623431"/>
                  <a:chExt cx="1925321" cy="1799592"/>
                </a:xfrm>
              </p:grpSpPr>
              <p:sp>
                <p:nvSpPr>
                  <p:cNvPr id="198" name="ハート 197"/>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9" name="ハート 198"/>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ハート 199"/>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ハート 200"/>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ハート 201"/>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0" name="角丸四角形 129"/>
                <p:cNvSpPr/>
                <p:nvPr/>
              </p:nvSpPr>
              <p:spPr>
                <a:xfrm>
                  <a:off x="-1110951" y="1774695"/>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機械材料学</a:t>
                  </a:r>
                </a:p>
              </p:txBody>
            </p:sp>
          </p:grpSp>
          <p:grpSp>
            <p:nvGrpSpPr>
              <p:cNvPr id="226" name="グループ化 225"/>
              <p:cNvGrpSpPr/>
              <p:nvPr/>
            </p:nvGrpSpPr>
            <p:grpSpPr>
              <a:xfrm>
                <a:off x="4205151" y="1646298"/>
                <a:ext cx="1549212" cy="942177"/>
                <a:chOff x="-774606" y="242522"/>
                <a:chExt cx="1549212" cy="942177"/>
              </a:xfrm>
            </p:grpSpPr>
            <p:grpSp>
              <p:nvGrpSpPr>
                <p:cNvPr id="209" name="グループ化 208"/>
                <p:cNvGrpSpPr>
                  <a:grpSpLocks noChangeAspect="1"/>
                </p:cNvGrpSpPr>
                <p:nvPr/>
              </p:nvGrpSpPr>
              <p:grpSpPr>
                <a:xfrm>
                  <a:off x="-605095" y="242522"/>
                  <a:ext cx="1008000" cy="942177"/>
                  <a:chOff x="6337271" y="1623431"/>
                  <a:chExt cx="1925321" cy="1799592"/>
                </a:xfrm>
              </p:grpSpPr>
              <p:sp>
                <p:nvSpPr>
                  <p:cNvPr id="210" name="ハート 209"/>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1" name="ハート 210"/>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2" name="ハート 211"/>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3" name="ハート 212"/>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ハート 213"/>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1" name="角丸四角形 130"/>
                <p:cNvSpPr/>
                <p:nvPr/>
              </p:nvSpPr>
              <p:spPr>
                <a:xfrm>
                  <a:off x="-774606" y="497632"/>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機械加工学</a:t>
                  </a:r>
                </a:p>
              </p:txBody>
            </p:sp>
          </p:grpSp>
          <p:grpSp>
            <p:nvGrpSpPr>
              <p:cNvPr id="221" name="グループ化 220"/>
              <p:cNvGrpSpPr/>
              <p:nvPr/>
            </p:nvGrpSpPr>
            <p:grpSpPr>
              <a:xfrm>
                <a:off x="4962750" y="2070857"/>
                <a:ext cx="1697627" cy="942177"/>
                <a:chOff x="-2318313" y="4009978"/>
                <a:chExt cx="1697627" cy="942177"/>
              </a:xfrm>
            </p:grpSpPr>
            <p:grpSp>
              <p:nvGrpSpPr>
                <p:cNvPr id="185" name="グループ化 184"/>
                <p:cNvGrpSpPr>
                  <a:grpSpLocks noChangeAspect="1"/>
                </p:cNvGrpSpPr>
                <p:nvPr/>
              </p:nvGrpSpPr>
              <p:grpSpPr>
                <a:xfrm>
                  <a:off x="-2141850" y="4009978"/>
                  <a:ext cx="1067112" cy="942177"/>
                  <a:chOff x="6224365" y="1623431"/>
                  <a:chExt cx="2038227" cy="1799592"/>
                </a:xfrm>
              </p:grpSpPr>
              <p:sp>
                <p:nvSpPr>
                  <p:cNvPr id="186" name="ハート 185"/>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7" name="ハート 186"/>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8" name="ハート 187"/>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9" name="ハート 188"/>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0" name="ハート 189"/>
                  <p:cNvSpPr/>
                  <p:nvPr/>
                </p:nvSpPr>
                <p:spPr>
                  <a:xfrm rot="16980332">
                    <a:off x="6403266" y="2026612"/>
                    <a:ext cx="612000" cy="969802"/>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0" name="角丸四角形 139"/>
                <p:cNvSpPr/>
                <p:nvPr/>
              </p:nvSpPr>
              <p:spPr>
                <a:xfrm>
                  <a:off x="-2318313" y="4435829"/>
                  <a:ext cx="1697627"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金属材料学</a:t>
                  </a:r>
                </a:p>
              </p:txBody>
            </p:sp>
          </p:grpSp>
          <p:grpSp>
            <p:nvGrpSpPr>
              <p:cNvPr id="222" name="グループ化 221"/>
              <p:cNvGrpSpPr/>
              <p:nvPr/>
            </p:nvGrpSpPr>
            <p:grpSpPr>
              <a:xfrm>
                <a:off x="3557075" y="3170895"/>
                <a:ext cx="1697627" cy="942177"/>
                <a:chOff x="-2469722" y="2693735"/>
                <a:chExt cx="1697627" cy="942177"/>
              </a:xfrm>
            </p:grpSpPr>
            <p:grpSp>
              <p:nvGrpSpPr>
                <p:cNvPr id="191" name="グループ化 190"/>
                <p:cNvGrpSpPr>
                  <a:grpSpLocks noChangeAspect="1"/>
                </p:cNvGrpSpPr>
                <p:nvPr/>
              </p:nvGrpSpPr>
              <p:grpSpPr>
                <a:xfrm>
                  <a:off x="-2163626" y="2693735"/>
                  <a:ext cx="1008000" cy="942177"/>
                  <a:chOff x="6337271" y="1623431"/>
                  <a:chExt cx="1925321" cy="1799592"/>
                </a:xfrm>
              </p:grpSpPr>
              <p:sp>
                <p:nvSpPr>
                  <p:cNvPr id="192" name="ハート 191"/>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3" name="ハート 192"/>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ハート 193"/>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5" name="ハート 194"/>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6" name="ハート 195"/>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1" name="角丸四角形 140"/>
                <p:cNvSpPr/>
                <p:nvPr/>
              </p:nvSpPr>
              <p:spPr>
                <a:xfrm>
                  <a:off x="-2469722" y="2879832"/>
                  <a:ext cx="1697627"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溶融加工学</a:t>
                  </a:r>
                </a:p>
              </p:txBody>
            </p:sp>
          </p:grpSp>
          <p:grpSp>
            <p:nvGrpSpPr>
              <p:cNvPr id="223" name="グループ化 222"/>
              <p:cNvGrpSpPr/>
              <p:nvPr/>
            </p:nvGrpSpPr>
            <p:grpSpPr>
              <a:xfrm>
                <a:off x="5186829" y="2770902"/>
                <a:ext cx="1959294" cy="942177"/>
                <a:chOff x="-918708" y="2690108"/>
                <a:chExt cx="1959294" cy="942177"/>
              </a:xfrm>
            </p:grpSpPr>
            <p:grpSp>
              <p:nvGrpSpPr>
                <p:cNvPr id="83" name="グループ化 82"/>
                <p:cNvGrpSpPr>
                  <a:grpSpLocks noChangeAspect="1"/>
                </p:cNvGrpSpPr>
                <p:nvPr/>
              </p:nvGrpSpPr>
              <p:grpSpPr>
                <a:xfrm>
                  <a:off x="-512989" y="2690108"/>
                  <a:ext cx="1008000" cy="942177"/>
                  <a:chOff x="6337271" y="1623431"/>
                  <a:chExt cx="1925321" cy="1799592"/>
                </a:xfrm>
              </p:grpSpPr>
              <p:sp>
                <p:nvSpPr>
                  <p:cNvPr id="84" name="ハート 83"/>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ハート 84"/>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ハート 85"/>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ハート 86"/>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ハート 87"/>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2" name="角丸四角形 151"/>
                <p:cNvSpPr/>
                <p:nvPr/>
              </p:nvSpPr>
              <p:spPr>
                <a:xfrm>
                  <a:off x="-918708" y="2988166"/>
                  <a:ext cx="1959294"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トライボロジー</a:t>
                  </a:r>
                </a:p>
              </p:txBody>
            </p:sp>
          </p:grpSp>
          <p:grpSp>
            <p:nvGrpSpPr>
              <p:cNvPr id="227" name="グループ化 226"/>
              <p:cNvGrpSpPr/>
              <p:nvPr/>
            </p:nvGrpSpPr>
            <p:grpSpPr>
              <a:xfrm>
                <a:off x="4463058" y="2583017"/>
                <a:ext cx="1332000" cy="942177"/>
                <a:chOff x="-2155540" y="149324"/>
                <a:chExt cx="1332000" cy="942177"/>
              </a:xfrm>
            </p:grpSpPr>
            <p:grpSp>
              <p:nvGrpSpPr>
                <p:cNvPr id="215" name="グループ化 214"/>
                <p:cNvGrpSpPr>
                  <a:grpSpLocks noChangeAspect="1"/>
                </p:cNvGrpSpPr>
                <p:nvPr/>
              </p:nvGrpSpPr>
              <p:grpSpPr>
                <a:xfrm>
                  <a:off x="-2093494" y="149324"/>
                  <a:ext cx="1008000" cy="942177"/>
                  <a:chOff x="6337271" y="1623431"/>
                  <a:chExt cx="1925321" cy="1799592"/>
                </a:xfrm>
              </p:grpSpPr>
              <p:sp>
                <p:nvSpPr>
                  <p:cNvPr id="216" name="ハート 215"/>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ハート 216"/>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ハート 217"/>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9" name="ハート 218"/>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ハート 219"/>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8" name="角丸四角形 157"/>
                <p:cNvSpPr/>
                <p:nvPr/>
              </p:nvSpPr>
              <p:spPr>
                <a:xfrm>
                  <a:off x="-2155540" y="357903"/>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塑性加工</a:t>
                  </a:r>
                </a:p>
              </p:txBody>
            </p:sp>
          </p:grpSp>
          <p:grpSp>
            <p:nvGrpSpPr>
              <p:cNvPr id="225" name="グループ化 224"/>
              <p:cNvGrpSpPr/>
              <p:nvPr/>
            </p:nvGrpSpPr>
            <p:grpSpPr>
              <a:xfrm>
                <a:off x="6488709" y="2705663"/>
                <a:ext cx="1332000" cy="942177"/>
                <a:chOff x="-2168669" y="1283509"/>
                <a:chExt cx="1332000" cy="942177"/>
              </a:xfrm>
            </p:grpSpPr>
            <p:grpSp>
              <p:nvGrpSpPr>
                <p:cNvPr id="203" name="グループ化 202"/>
                <p:cNvGrpSpPr>
                  <a:grpSpLocks noChangeAspect="1"/>
                </p:cNvGrpSpPr>
                <p:nvPr/>
              </p:nvGrpSpPr>
              <p:grpSpPr>
                <a:xfrm>
                  <a:off x="-2062988" y="1283509"/>
                  <a:ext cx="1008000" cy="942177"/>
                  <a:chOff x="6337271" y="1623431"/>
                  <a:chExt cx="1925321" cy="1799592"/>
                </a:xfrm>
              </p:grpSpPr>
              <p:sp>
                <p:nvSpPr>
                  <p:cNvPr id="204" name="ハート 203"/>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5" name="ハート 204"/>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ハート 205"/>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 name="ハート 206"/>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ハート 207"/>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9" name="角丸四角形 158"/>
                <p:cNvSpPr/>
                <p:nvPr/>
              </p:nvSpPr>
              <p:spPr>
                <a:xfrm>
                  <a:off x="-2168669" y="1492069"/>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除去加工</a:t>
                  </a:r>
                </a:p>
              </p:txBody>
            </p:sp>
          </p:grpSp>
          <p:grpSp>
            <p:nvGrpSpPr>
              <p:cNvPr id="291" name="グループ化 290"/>
              <p:cNvGrpSpPr/>
              <p:nvPr/>
            </p:nvGrpSpPr>
            <p:grpSpPr>
              <a:xfrm>
                <a:off x="6366133" y="2003355"/>
                <a:ext cx="1549212" cy="942177"/>
                <a:chOff x="-227759" y="3881671"/>
                <a:chExt cx="1549212" cy="942177"/>
              </a:xfrm>
            </p:grpSpPr>
            <p:grpSp>
              <p:nvGrpSpPr>
                <p:cNvPr id="101" name="グループ化 100"/>
                <p:cNvGrpSpPr>
                  <a:grpSpLocks noChangeAspect="1"/>
                </p:cNvGrpSpPr>
                <p:nvPr/>
              </p:nvGrpSpPr>
              <p:grpSpPr>
                <a:xfrm>
                  <a:off x="13647" y="3881671"/>
                  <a:ext cx="1008000" cy="942177"/>
                  <a:chOff x="6337271" y="1623431"/>
                  <a:chExt cx="1925321" cy="1799592"/>
                </a:xfrm>
              </p:grpSpPr>
              <p:sp>
                <p:nvSpPr>
                  <p:cNvPr id="102" name="ハート 101"/>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ハート 102"/>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ハート 103"/>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ハート 104"/>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ハート 105"/>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5" name="角丸四角形 134"/>
                <p:cNvSpPr/>
                <p:nvPr/>
              </p:nvSpPr>
              <p:spPr>
                <a:xfrm>
                  <a:off x="-227759" y="4187442"/>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材料科学</a:t>
                  </a:r>
                </a:p>
              </p:txBody>
            </p:sp>
          </p:grpSp>
        </p:grpSp>
        <p:sp>
          <p:nvSpPr>
            <p:cNvPr id="294" name="角丸四角形 293"/>
            <p:cNvSpPr/>
            <p:nvPr/>
          </p:nvSpPr>
          <p:spPr>
            <a:xfrm>
              <a:off x="6345868" y="1625860"/>
              <a:ext cx="2498011" cy="360000"/>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機能創成プロセス</a:t>
              </a:r>
            </a:p>
          </p:txBody>
        </p:sp>
      </p:grpSp>
      <p:grpSp>
        <p:nvGrpSpPr>
          <p:cNvPr id="8" name="グループ化 7"/>
          <p:cNvGrpSpPr/>
          <p:nvPr/>
        </p:nvGrpSpPr>
        <p:grpSpPr>
          <a:xfrm>
            <a:off x="300055" y="1403310"/>
            <a:ext cx="4433665" cy="2501192"/>
            <a:chOff x="300055" y="1403310"/>
            <a:chExt cx="4433665" cy="2501192"/>
          </a:xfrm>
        </p:grpSpPr>
        <p:grpSp>
          <p:nvGrpSpPr>
            <p:cNvPr id="178" name="グループ化 177"/>
            <p:cNvGrpSpPr/>
            <p:nvPr/>
          </p:nvGrpSpPr>
          <p:grpSpPr>
            <a:xfrm>
              <a:off x="980522" y="1717945"/>
              <a:ext cx="3753198" cy="2186557"/>
              <a:chOff x="980522" y="1717945"/>
              <a:chExt cx="3753198" cy="2186557"/>
            </a:xfrm>
          </p:grpSpPr>
          <p:grpSp>
            <p:nvGrpSpPr>
              <p:cNvPr id="177" name="グループ化 176"/>
              <p:cNvGrpSpPr/>
              <p:nvPr/>
            </p:nvGrpSpPr>
            <p:grpSpPr>
              <a:xfrm>
                <a:off x="3244457" y="2509428"/>
                <a:ext cx="1489263" cy="942177"/>
                <a:chOff x="318351" y="2498781"/>
                <a:chExt cx="1489263" cy="942177"/>
              </a:xfrm>
            </p:grpSpPr>
            <p:grpSp>
              <p:nvGrpSpPr>
                <p:cNvPr id="89" name="グループ化 88"/>
                <p:cNvGrpSpPr>
                  <a:grpSpLocks noChangeAspect="1"/>
                </p:cNvGrpSpPr>
                <p:nvPr/>
              </p:nvGrpSpPr>
              <p:grpSpPr>
                <a:xfrm>
                  <a:off x="318351" y="2498781"/>
                  <a:ext cx="1008000" cy="942177"/>
                  <a:chOff x="6337271" y="1623431"/>
                  <a:chExt cx="1925321" cy="1799592"/>
                </a:xfrm>
              </p:grpSpPr>
              <p:sp>
                <p:nvSpPr>
                  <p:cNvPr id="90" name="ハート 89"/>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ハート 90"/>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ハート 91"/>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ハート 92"/>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ハート 93"/>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9" name="角丸四角形 128"/>
                <p:cNvSpPr/>
                <p:nvPr/>
              </p:nvSpPr>
              <p:spPr>
                <a:xfrm>
                  <a:off x="475614" y="2603148"/>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制御工学</a:t>
                  </a:r>
                </a:p>
              </p:txBody>
            </p:sp>
          </p:grpSp>
          <p:grpSp>
            <p:nvGrpSpPr>
              <p:cNvPr id="172" name="グループ化 171"/>
              <p:cNvGrpSpPr/>
              <p:nvPr/>
            </p:nvGrpSpPr>
            <p:grpSpPr>
              <a:xfrm>
                <a:off x="1981574" y="1717945"/>
                <a:ext cx="1549212" cy="942177"/>
                <a:chOff x="-1365437" y="1769650"/>
                <a:chExt cx="1549212" cy="942177"/>
              </a:xfrm>
            </p:grpSpPr>
            <p:grpSp>
              <p:nvGrpSpPr>
                <p:cNvPr id="166" name="グループ化 165"/>
                <p:cNvGrpSpPr>
                  <a:grpSpLocks noChangeAspect="1"/>
                </p:cNvGrpSpPr>
                <p:nvPr/>
              </p:nvGrpSpPr>
              <p:grpSpPr>
                <a:xfrm>
                  <a:off x="-1100897" y="1769650"/>
                  <a:ext cx="1008000" cy="942177"/>
                  <a:chOff x="6337271" y="1623431"/>
                  <a:chExt cx="1925321" cy="1799592"/>
                </a:xfrm>
              </p:grpSpPr>
              <p:sp>
                <p:nvSpPr>
                  <p:cNvPr id="167" name="ハート 166"/>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8" name="ハート 167"/>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9" name="ハート 168"/>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ハート 169"/>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1" name="ハート 170"/>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6" name="角丸四角形 135"/>
                <p:cNvSpPr/>
                <p:nvPr/>
              </p:nvSpPr>
              <p:spPr>
                <a:xfrm>
                  <a:off x="-1365437" y="2016406"/>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機械運動学</a:t>
                  </a:r>
                </a:p>
              </p:txBody>
            </p:sp>
          </p:grpSp>
          <p:grpSp>
            <p:nvGrpSpPr>
              <p:cNvPr id="176" name="グループ化 175"/>
              <p:cNvGrpSpPr/>
              <p:nvPr/>
            </p:nvGrpSpPr>
            <p:grpSpPr>
              <a:xfrm>
                <a:off x="2147926" y="2606419"/>
                <a:ext cx="1953390" cy="942177"/>
                <a:chOff x="-644451" y="3047725"/>
                <a:chExt cx="1953390" cy="942177"/>
              </a:xfrm>
            </p:grpSpPr>
            <p:grpSp>
              <p:nvGrpSpPr>
                <p:cNvPr id="65" name="グループ化 64"/>
                <p:cNvGrpSpPr>
                  <a:grpSpLocks noChangeAspect="1"/>
                </p:cNvGrpSpPr>
                <p:nvPr/>
              </p:nvGrpSpPr>
              <p:grpSpPr>
                <a:xfrm>
                  <a:off x="-250396" y="3047725"/>
                  <a:ext cx="1008000" cy="942177"/>
                  <a:chOff x="6337271" y="1623431"/>
                  <a:chExt cx="1925321" cy="1799592"/>
                </a:xfrm>
              </p:grpSpPr>
              <p:sp>
                <p:nvSpPr>
                  <p:cNvPr id="66" name="ハート 65"/>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ハート 66"/>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ハート 67"/>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ハート 68"/>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ハート 69"/>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8" name="角丸四角形 137"/>
                <p:cNvSpPr/>
                <p:nvPr/>
              </p:nvSpPr>
              <p:spPr>
                <a:xfrm>
                  <a:off x="-644451" y="3339141"/>
                  <a:ext cx="195339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ロボット工学</a:t>
                  </a:r>
                </a:p>
              </p:txBody>
            </p:sp>
          </p:grpSp>
          <p:grpSp>
            <p:nvGrpSpPr>
              <p:cNvPr id="174" name="グループ化 173"/>
              <p:cNvGrpSpPr/>
              <p:nvPr/>
            </p:nvGrpSpPr>
            <p:grpSpPr>
              <a:xfrm>
                <a:off x="3261862" y="1722037"/>
                <a:ext cx="1332000" cy="942177"/>
                <a:chOff x="160703" y="1886257"/>
                <a:chExt cx="1332000" cy="942177"/>
              </a:xfrm>
            </p:grpSpPr>
            <p:grpSp>
              <p:nvGrpSpPr>
                <p:cNvPr id="160" name="グループ化 159"/>
                <p:cNvGrpSpPr>
                  <a:grpSpLocks noChangeAspect="1"/>
                </p:cNvGrpSpPr>
                <p:nvPr/>
              </p:nvGrpSpPr>
              <p:grpSpPr>
                <a:xfrm>
                  <a:off x="235710" y="1886257"/>
                  <a:ext cx="1008000" cy="942177"/>
                  <a:chOff x="6337271" y="1623431"/>
                  <a:chExt cx="1925321" cy="1799592"/>
                </a:xfrm>
              </p:grpSpPr>
              <p:sp>
                <p:nvSpPr>
                  <p:cNvPr id="161" name="ハート 160"/>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2" name="ハート 161"/>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ハート 162"/>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ハート 163"/>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ハート 164"/>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9" name="角丸四角形 138"/>
                <p:cNvSpPr/>
                <p:nvPr/>
              </p:nvSpPr>
              <p:spPr>
                <a:xfrm>
                  <a:off x="160703" y="2158938"/>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計測工学</a:t>
                  </a:r>
                </a:p>
              </p:txBody>
            </p:sp>
          </p:grpSp>
          <p:grpSp>
            <p:nvGrpSpPr>
              <p:cNvPr id="173" name="グループ化 172"/>
              <p:cNvGrpSpPr/>
              <p:nvPr/>
            </p:nvGrpSpPr>
            <p:grpSpPr>
              <a:xfrm>
                <a:off x="980522" y="2186515"/>
                <a:ext cx="1811629" cy="942177"/>
                <a:chOff x="-2056175" y="2227792"/>
                <a:chExt cx="1811629" cy="942177"/>
              </a:xfrm>
            </p:grpSpPr>
            <p:grpSp>
              <p:nvGrpSpPr>
                <p:cNvPr id="71" name="グループ化 70"/>
                <p:cNvGrpSpPr>
                  <a:grpSpLocks noChangeAspect="1"/>
                </p:cNvGrpSpPr>
                <p:nvPr/>
              </p:nvGrpSpPr>
              <p:grpSpPr>
                <a:xfrm>
                  <a:off x="-1581587" y="2227792"/>
                  <a:ext cx="1008000" cy="942177"/>
                  <a:chOff x="6337271" y="1623431"/>
                  <a:chExt cx="1925321" cy="1799592"/>
                </a:xfrm>
              </p:grpSpPr>
              <p:sp>
                <p:nvSpPr>
                  <p:cNvPr id="72" name="ハート 71"/>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ハート 72"/>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ハート 73"/>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ハート 74"/>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ハート 75"/>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4" name="角丸四角形 143"/>
                <p:cNvSpPr/>
                <p:nvPr/>
              </p:nvSpPr>
              <p:spPr>
                <a:xfrm>
                  <a:off x="-2056175" y="2470438"/>
                  <a:ext cx="1811629"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システム制御</a:t>
                  </a:r>
                </a:p>
              </p:txBody>
            </p:sp>
          </p:grpSp>
          <p:grpSp>
            <p:nvGrpSpPr>
              <p:cNvPr id="175" name="グループ化 174"/>
              <p:cNvGrpSpPr/>
              <p:nvPr/>
            </p:nvGrpSpPr>
            <p:grpSpPr>
              <a:xfrm>
                <a:off x="1704006" y="2962325"/>
                <a:ext cx="1332000" cy="942177"/>
                <a:chOff x="-1541312" y="2838059"/>
                <a:chExt cx="1332000" cy="942177"/>
              </a:xfrm>
            </p:grpSpPr>
            <p:grpSp>
              <p:nvGrpSpPr>
                <p:cNvPr id="58" name="グループ化 57"/>
                <p:cNvGrpSpPr>
                  <a:grpSpLocks noChangeAspect="1"/>
                </p:cNvGrpSpPr>
                <p:nvPr/>
              </p:nvGrpSpPr>
              <p:grpSpPr>
                <a:xfrm>
                  <a:off x="-1374223" y="2838059"/>
                  <a:ext cx="1008000" cy="942177"/>
                  <a:chOff x="6337271" y="1623431"/>
                  <a:chExt cx="1925321" cy="1799592"/>
                </a:xfrm>
              </p:grpSpPr>
              <p:sp>
                <p:nvSpPr>
                  <p:cNvPr id="48" name="ハート 47"/>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ハート 52"/>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ハート 53"/>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ハート 54"/>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ハート 55"/>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5" name="角丸四角形 144"/>
                <p:cNvSpPr/>
                <p:nvPr/>
              </p:nvSpPr>
              <p:spPr>
                <a:xfrm>
                  <a:off x="-1541312" y="3105939"/>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振動工学</a:t>
                  </a:r>
                </a:p>
              </p:txBody>
            </p:sp>
          </p:grpSp>
        </p:grpSp>
        <p:sp>
          <p:nvSpPr>
            <p:cNvPr id="295" name="角丸四角形 294"/>
            <p:cNvSpPr/>
            <p:nvPr/>
          </p:nvSpPr>
          <p:spPr>
            <a:xfrm>
              <a:off x="300055" y="1403310"/>
              <a:ext cx="2155519" cy="612000"/>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ロボティクス・メカトロニクス</a:t>
              </a:r>
            </a:p>
          </p:txBody>
        </p:sp>
      </p:grpSp>
      <p:grpSp>
        <p:nvGrpSpPr>
          <p:cNvPr id="9" name="グループ化 8"/>
          <p:cNvGrpSpPr/>
          <p:nvPr/>
        </p:nvGrpSpPr>
        <p:grpSpPr>
          <a:xfrm>
            <a:off x="443669" y="3449648"/>
            <a:ext cx="3754987" cy="2290273"/>
            <a:chOff x="443669" y="3449648"/>
            <a:chExt cx="3754987" cy="2290273"/>
          </a:xfrm>
        </p:grpSpPr>
        <p:grpSp>
          <p:nvGrpSpPr>
            <p:cNvPr id="264" name="グループ化 263"/>
            <p:cNvGrpSpPr/>
            <p:nvPr/>
          </p:nvGrpSpPr>
          <p:grpSpPr>
            <a:xfrm>
              <a:off x="690349" y="3449648"/>
              <a:ext cx="3508307" cy="1955507"/>
              <a:chOff x="4377312" y="1690415"/>
              <a:chExt cx="3508307" cy="1955507"/>
            </a:xfrm>
          </p:grpSpPr>
          <p:grpSp>
            <p:nvGrpSpPr>
              <p:cNvPr id="261" name="グループ化 260"/>
              <p:cNvGrpSpPr/>
              <p:nvPr/>
            </p:nvGrpSpPr>
            <p:grpSpPr>
              <a:xfrm>
                <a:off x="4377312" y="1690415"/>
                <a:ext cx="1549212" cy="942177"/>
                <a:chOff x="-494524" y="1413088"/>
                <a:chExt cx="1549212" cy="942177"/>
              </a:xfrm>
            </p:grpSpPr>
            <p:grpSp>
              <p:nvGrpSpPr>
                <p:cNvPr id="77" name="グループ化 76"/>
                <p:cNvGrpSpPr>
                  <a:grpSpLocks noChangeAspect="1"/>
                </p:cNvGrpSpPr>
                <p:nvPr/>
              </p:nvGrpSpPr>
              <p:grpSpPr>
                <a:xfrm>
                  <a:off x="-356025" y="1413088"/>
                  <a:ext cx="1008000" cy="942177"/>
                  <a:chOff x="6337271" y="1623431"/>
                  <a:chExt cx="1925321" cy="1799592"/>
                </a:xfrm>
              </p:grpSpPr>
              <p:sp>
                <p:nvSpPr>
                  <p:cNvPr id="78" name="ハート 77"/>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ハート 78"/>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ハート 79"/>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ハート 80"/>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ハート 81"/>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2" name="角丸四角形 131"/>
                <p:cNvSpPr/>
                <p:nvPr/>
              </p:nvSpPr>
              <p:spPr>
                <a:xfrm>
                  <a:off x="-494524" y="1714876"/>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輸送現象論</a:t>
                  </a:r>
                </a:p>
              </p:txBody>
            </p:sp>
          </p:grpSp>
          <p:grpSp>
            <p:nvGrpSpPr>
              <p:cNvPr id="259" name="グループ化 258"/>
              <p:cNvGrpSpPr/>
              <p:nvPr/>
            </p:nvGrpSpPr>
            <p:grpSpPr>
              <a:xfrm>
                <a:off x="5216210" y="2123460"/>
                <a:ext cx="1549212" cy="942177"/>
                <a:chOff x="-1595689" y="234010"/>
                <a:chExt cx="1549212" cy="942177"/>
              </a:xfrm>
            </p:grpSpPr>
            <p:grpSp>
              <p:nvGrpSpPr>
                <p:cNvPr id="179" name="グループ化 178"/>
                <p:cNvGrpSpPr>
                  <a:grpSpLocks noChangeAspect="1"/>
                </p:cNvGrpSpPr>
                <p:nvPr/>
              </p:nvGrpSpPr>
              <p:grpSpPr>
                <a:xfrm>
                  <a:off x="-1393566" y="234010"/>
                  <a:ext cx="1008000" cy="942177"/>
                  <a:chOff x="6337271" y="1623431"/>
                  <a:chExt cx="1925321" cy="1799592"/>
                </a:xfrm>
              </p:grpSpPr>
              <p:sp>
                <p:nvSpPr>
                  <p:cNvPr id="180" name="ハート 179"/>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ハート 180"/>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ハート 181"/>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3" name="ハート 182"/>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ハート 183"/>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2" name="角丸四角形 141"/>
                <p:cNvSpPr/>
                <p:nvPr/>
              </p:nvSpPr>
              <p:spPr>
                <a:xfrm>
                  <a:off x="-1595689" y="479196"/>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流体機械</a:t>
                  </a:r>
                </a:p>
              </p:txBody>
            </p:sp>
          </p:grpSp>
          <p:grpSp>
            <p:nvGrpSpPr>
              <p:cNvPr id="263" name="グループ化 262"/>
              <p:cNvGrpSpPr/>
              <p:nvPr/>
            </p:nvGrpSpPr>
            <p:grpSpPr>
              <a:xfrm>
                <a:off x="5659560" y="2703745"/>
                <a:ext cx="1549212" cy="942177"/>
                <a:chOff x="-782025" y="2703688"/>
                <a:chExt cx="1549212" cy="942177"/>
              </a:xfrm>
            </p:grpSpPr>
            <p:grpSp>
              <p:nvGrpSpPr>
                <p:cNvPr id="241" name="グループ化 240"/>
                <p:cNvGrpSpPr>
                  <a:grpSpLocks noChangeAspect="1"/>
                </p:cNvGrpSpPr>
                <p:nvPr/>
              </p:nvGrpSpPr>
              <p:grpSpPr>
                <a:xfrm>
                  <a:off x="-493478" y="2703688"/>
                  <a:ext cx="1008000" cy="942177"/>
                  <a:chOff x="6337271" y="1623431"/>
                  <a:chExt cx="1925321" cy="1799592"/>
                </a:xfrm>
              </p:grpSpPr>
              <p:sp>
                <p:nvSpPr>
                  <p:cNvPr id="242" name="ハート 241"/>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3" name="ハート 242"/>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ハート 243"/>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5" name="ハート 244"/>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6" name="ハート 245"/>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7" name="角丸四角形 146"/>
                <p:cNvSpPr/>
                <p:nvPr/>
              </p:nvSpPr>
              <p:spPr>
                <a:xfrm>
                  <a:off x="-782025" y="2988046"/>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エネルギー</a:t>
                  </a:r>
                  <a:endParaRPr lang="en-US" altLang="ja-JP" dirty="0">
                    <a:solidFill>
                      <a:schemeClr val="tx1"/>
                    </a:solidFill>
                  </a:endParaRPr>
                </a:p>
                <a:p>
                  <a:pPr algn="ctr"/>
                  <a:r>
                    <a:rPr lang="ja-JP" altLang="en-US" dirty="0">
                      <a:solidFill>
                        <a:schemeClr val="tx1"/>
                      </a:solidFill>
                    </a:rPr>
                    <a:t>変換工学</a:t>
                  </a:r>
                </a:p>
              </p:txBody>
            </p:sp>
          </p:grpSp>
          <p:grpSp>
            <p:nvGrpSpPr>
              <p:cNvPr id="260" name="グループ化 259"/>
              <p:cNvGrpSpPr/>
              <p:nvPr/>
            </p:nvGrpSpPr>
            <p:grpSpPr>
              <a:xfrm>
                <a:off x="4407189" y="2596003"/>
                <a:ext cx="1549212" cy="942177"/>
                <a:chOff x="-2043953" y="1455832"/>
                <a:chExt cx="1549212" cy="942177"/>
              </a:xfrm>
            </p:grpSpPr>
            <p:grpSp>
              <p:nvGrpSpPr>
                <p:cNvPr id="253" name="グループ化 252"/>
                <p:cNvGrpSpPr>
                  <a:grpSpLocks noChangeAspect="1"/>
                </p:cNvGrpSpPr>
                <p:nvPr/>
              </p:nvGrpSpPr>
              <p:grpSpPr>
                <a:xfrm>
                  <a:off x="-1864284" y="1455832"/>
                  <a:ext cx="1008000" cy="942177"/>
                  <a:chOff x="6337271" y="1623431"/>
                  <a:chExt cx="1925321" cy="1799592"/>
                </a:xfrm>
              </p:grpSpPr>
              <p:sp>
                <p:nvSpPr>
                  <p:cNvPr id="254" name="ハート 253"/>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ハート 254"/>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ハート 255"/>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ハート 256"/>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ハート 257"/>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8" name="角丸四角形 147"/>
                <p:cNvSpPr/>
                <p:nvPr/>
              </p:nvSpPr>
              <p:spPr>
                <a:xfrm>
                  <a:off x="-2043953" y="1728072"/>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数値熱流体力学</a:t>
                  </a:r>
                </a:p>
              </p:txBody>
            </p:sp>
          </p:grpSp>
          <p:grpSp>
            <p:nvGrpSpPr>
              <p:cNvPr id="262" name="グループ化 261"/>
              <p:cNvGrpSpPr/>
              <p:nvPr/>
            </p:nvGrpSpPr>
            <p:grpSpPr>
              <a:xfrm>
                <a:off x="6336407" y="2061002"/>
                <a:ext cx="1549212" cy="942177"/>
                <a:chOff x="-2232808" y="2966228"/>
                <a:chExt cx="1549212" cy="942177"/>
              </a:xfrm>
            </p:grpSpPr>
            <p:grpSp>
              <p:nvGrpSpPr>
                <p:cNvPr id="247" name="グループ化 246"/>
                <p:cNvGrpSpPr>
                  <a:grpSpLocks noChangeAspect="1"/>
                </p:cNvGrpSpPr>
                <p:nvPr/>
              </p:nvGrpSpPr>
              <p:grpSpPr>
                <a:xfrm>
                  <a:off x="-2093289" y="2966228"/>
                  <a:ext cx="1008000" cy="942177"/>
                  <a:chOff x="6337271" y="1623431"/>
                  <a:chExt cx="1925321" cy="1799592"/>
                </a:xfrm>
              </p:grpSpPr>
              <p:sp>
                <p:nvSpPr>
                  <p:cNvPr id="248" name="ハート 247"/>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ハート 248"/>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ハート 249"/>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1" name="ハート 250"/>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2" name="ハート 251"/>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0" name="角丸四角形 149"/>
                <p:cNvSpPr/>
                <p:nvPr/>
              </p:nvSpPr>
              <p:spPr>
                <a:xfrm>
                  <a:off x="-2232808" y="3239969"/>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環境流動学</a:t>
                  </a:r>
                </a:p>
              </p:txBody>
            </p:sp>
          </p:grpSp>
        </p:grpSp>
        <p:sp>
          <p:nvSpPr>
            <p:cNvPr id="296" name="角丸四角形 295"/>
            <p:cNvSpPr/>
            <p:nvPr/>
          </p:nvSpPr>
          <p:spPr>
            <a:xfrm>
              <a:off x="443669" y="5379921"/>
              <a:ext cx="2042571" cy="360000"/>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環境エネルギー</a:t>
              </a:r>
            </a:p>
          </p:txBody>
        </p:sp>
      </p:grpSp>
      <p:grpSp>
        <p:nvGrpSpPr>
          <p:cNvPr id="7" name="グループ化 6"/>
          <p:cNvGrpSpPr/>
          <p:nvPr/>
        </p:nvGrpSpPr>
        <p:grpSpPr>
          <a:xfrm>
            <a:off x="4943403" y="3366758"/>
            <a:ext cx="3930154" cy="2378379"/>
            <a:chOff x="4943403" y="3366758"/>
            <a:chExt cx="3930154" cy="2378379"/>
          </a:xfrm>
        </p:grpSpPr>
        <p:grpSp>
          <p:nvGrpSpPr>
            <p:cNvPr id="5" name="グループ化 4"/>
            <p:cNvGrpSpPr/>
            <p:nvPr/>
          </p:nvGrpSpPr>
          <p:grpSpPr>
            <a:xfrm>
              <a:off x="4943403" y="3366758"/>
              <a:ext cx="3930154" cy="2183522"/>
              <a:chOff x="4943403" y="3366758"/>
              <a:chExt cx="3930154" cy="2183522"/>
            </a:xfrm>
          </p:grpSpPr>
          <p:grpSp>
            <p:nvGrpSpPr>
              <p:cNvPr id="287" name="グループ化 286"/>
              <p:cNvGrpSpPr/>
              <p:nvPr/>
            </p:nvGrpSpPr>
            <p:grpSpPr>
              <a:xfrm>
                <a:off x="6582324" y="3367091"/>
                <a:ext cx="1332000" cy="942177"/>
                <a:chOff x="-293390" y="3844918"/>
                <a:chExt cx="1332000" cy="942177"/>
              </a:xfrm>
            </p:grpSpPr>
            <p:grpSp>
              <p:nvGrpSpPr>
                <p:cNvPr id="235" name="グループ化 234"/>
                <p:cNvGrpSpPr>
                  <a:grpSpLocks noChangeAspect="1"/>
                </p:cNvGrpSpPr>
                <p:nvPr/>
              </p:nvGrpSpPr>
              <p:grpSpPr>
                <a:xfrm>
                  <a:off x="-217338" y="3844918"/>
                  <a:ext cx="1008000" cy="942177"/>
                  <a:chOff x="6337271" y="1623431"/>
                  <a:chExt cx="1925321" cy="1799592"/>
                </a:xfrm>
              </p:grpSpPr>
              <p:sp>
                <p:nvSpPr>
                  <p:cNvPr id="236" name="ハート 235"/>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7" name="ハート 236"/>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ハート 237"/>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9" name="ハート 238"/>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0" name="ハート 239"/>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8" name="角丸四角形 127"/>
                <p:cNvSpPr/>
                <p:nvPr/>
              </p:nvSpPr>
              <p:spPr>
                <a:xfrm>
                  <a:off x="-293390" y="4086511"/>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量子力学</a:t>
                  </a:r>
                </a:p>
              </p:txBody>
            </p:sp>
          </p:grpSp>
          <p:grpSp>
            <p:nvGrpSpPr>
              <p:cNvPr id="289" name="グループ化 288"/>
              <p:cNvGrpSpPr/>
              <p:nvPr/>
            </p:nvGrpSpPr>
            <p:grpSpPr>
              <a:xfrm>
                <a:off x="5810438" y="3629427"/>
                <a:ext cx="1599331" cy="942177"/>
                <a:chOff x="-1627797" y="5169976"/>
                <a:chExt cx="1599331" cy="942177"/>
              </a:xfrm>
            </p:grpSpPr>
            <p:grpSp>
              <p:nvGrpSpPr>
                <p:cNvPr id="119" name="グループ化 118"/>
                <p:cNvGrpSpPr>
                  <a:grpSpLocks noChangeAspect="1"/>
                </p:cNvGrpSpPr>
                <p:nvPr/>
              </p:nvGrpSpPr>
              <p:grpSpPr>
                <a:xfrm>
                  <a:off x="-1627797" y="5169976"/>
                  <a:ext cx="1008000" cy="942177"/>
                  <a:chOff x="6337271" y="1623431"/>
                  <a:chExt cx="1925321" cy="1799592"/>
                </a:xfrm>
              </p:grpSpPr>
              <p:sp>
                <p:nvSpPr>
                  <p:cNvPr id="120" name="ハート 119"/>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ハート 120"/>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ハート 121"/>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ハート 122"/>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ハート 123"/>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7" name="角丸四角形 136"/>
                <p:cNvSpPr/>
                <p:nvPr/>
              </p:nvSpPr>
              <p:spPr>
                <a:xfrm>
                  <a:off x="-1626768" y="5544276"/>
                  <a:ext cx="159830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応用量子論</a:t>
                  </a:r>
                </a:p>
              </p:txBody>
            </p:sp>
          </p:grpSp>
          <p:grpSp>
            <p:nvGrpSpPr>
              <p:cNvPr id="288" name="グループ化 287"/>
              <p:cNvGrpSpPr/>
              <p:nvPr/>
            </p:nvGrpSpPr>
            <p:grpSpPr>
              <a:xfrm>
                <a:off x="4943403" y="3366758"/>
                <a:ext cx="1598302" cy="942177"/>
                <a:chOff x="-2659992" y="4676806"/>
                <a:chExt cx="1598302" cy="942177"/>
              </a:xfrm>
            </p:grpSpPr>
            <p:grpSp>
              <p:nvGrpSpPr>
                <p:cNvPr id="95" name="グループ化 94"/>
                <p:cNvGrpSpPr>
                  <a:grpSpLocks noChangeAspect="1"/>
                </p:cNvGrpSpPr>
                <p:nvPr/>
              </p:nvGrpSpPr>
              <p:grpSpPr>
                <a:xfrm>
                  <a:off x="-2426656" y="4676806"/>
                  <a:ext cx="1008000" cy="942177"/>
                  <a:chOff x="6337271" y="1623431"/>
                  <a:chExt cx="1925321" cy="1799592"/>
                </a:xfrm>
              </p:grpSpPr>
              <p:sp>
                <p:nvSpPr>
                  <p:cNvPr id="96" name="ハート 95"/>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ハート 96"/>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ハート 97"/>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ハート 98"/>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ハート 99"/>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3" name="角丸四角形 142"/>
                <p:cNvSpPr/>
                <p:nvPr/>
              </p:nvSpPr>
              <p:spPr>
                <a:xfrm>
                  <a:off x="-2659992" y="4925422"/>
                  <a:ext cx="159830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応用電子論</a:t>
                  </a:r>
                </a:p>
              </p:txBody>
            </p:sp>
          </p:grpSp>
          <p:grpSp>
            <p:nvGrpSpPr>
              <p:cNvPr id="286" name="グループ化 285"/>
              <p:cNvGrpSpPr/>
              <p:nvPr/>
            </p:nvGrpSpPr>
            <p:grpSpPr>
              <a:xfrm>
                <a:off x="7541557" y="3500607"/>
                <a:ext cx="1332000" cy="942177"/>
                <a:chOff x="-1828843" y="3967674"/>
                <a:chExt cx="1332000" cy="942177"/>
              </a:xfrm>
            </p:grpSpPr>
            <p:grpSp>
              <p:nvGrpSpPr>
                <p:cNvPr id="229" name="グループ化 228"/>
                <p:cNvGrpSpPr>
                  <a:grpSpLocks noChangeAspect="1"/>
                </p:cNvGrpSpPr>
                <p:nvPr/>
              </p:nvGrpSpPr>
              <p:grpSpPr>
                <a:xfrm>
                  <a:off x="-1734406" y="3967674"/>
                  <a:ext cx="1008000" cy="942177"/>
                  <a:chOff x="6337271" y="1623431"/>
                  <a:chExt cx="1925321" cy="1799592"/>
                </a:xfrm>
              </p:grpSpPr>
              <p:sp>
                <p:nvSpPr>
                  <p:cNvPr id="230" name="ハート 229"/>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1" name="ハート 230"/>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ハート 231"/>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3" name="ハート 232"/>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4" name="ハート 233"/>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6" name="角丸四角形 145"/>
                <p:cNvSpPr/>
                <p:nvPr/>
              </p:nvSpPr>
              <p:spPr>
                <a:xfrm>
                  <a:off x="-1828843" y="4177686"/>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弾性力学</a:t>
                  </a:r>
                </a:p>
              </p:txBody>
            </p:sp>
          </p:grpSp>
          <p:grpSp>
            <p:nvGrpSpPr>
              <p:cNvPr id="284" name="グループ化 283"/>
              <p:cNvGrpSpPr/>
              <p:nvPr/>
            </p:nvGrpSpPr>
            <p:grpSpPr>
              <a:xfrm>
                <a:off x="6850549" y="4608103"/>
                <a:ext cx="1582703" cy="942177"/>
                <a:chOff x="-1785972" y="2114453"/>
                <a:chExt cx="1582703" cy="942177"/>
              </a:xfrm>
            </p:grpSpPr>
            <p:grpSp>
              <p:nvGrpSpPr>
                <p:cNvPr id="271" name="グループ化 270"/>
                <p:cNvGrpSpPr>
                  <a:grpSpLocks noChangeAspect="1"/>
                </p:cNvGrpSpPr>
                <p:nvPr/>
              </p:nvGrpSpPr>
              <p:grpSpPr>
                <a:xfrm>
                  <a:off x="-1785972" y="2114453"/>
                  <a:ext cx="1008000" cy="942177"/>
                  <a:chOff x="6337271" y="1623431"/>
                  <a:chExt cx="1925321" cy="1799592"/>
                </a:xfrm>
              </p:grpSpPr>
              <p:sp>
                <p:nvSpPr>
                  <p:cNvPr id="272" name="ハート 271"/>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3" name="ハート 272"/>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4" name="ハート 273"/>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5" name="ハート 274"/>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6" name="ハート 275"/>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9" name="角丸四角形 148"/>
                <p:cNvSpPr/>
                <p:nvPr/>
              </p:nvSpPr>
              <p:spPr>
                <a:xfrm>
                  <a:off x="-1752481" y="2348971"/>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解析力学</a:t>
                  </a:r>
                </a:p>
              </p:txBody>
            </p:sp>
          </p:grpSp>
          <p:grpSp>
            <p:nvGrpSpPr>
              <p:cNvPr id="283" name="グループ化 282"/>
              <p:cNvGrpSpPr/>
              <p:nvPr/>
            </p:nvGrpSpPr>
            <p:grpSpPr>
              <a:xfrm>
                <a:off x="7235655" y="4094571"/>
                <a:ext cx="1549212" cy="942177"/>
                <a:chOff x="-1886175" y="440027"/>
                <a:chExt cx="1549212" cy="942177"/>
              </a:xfrm>
            </p:grpSpPr>
            <p:grpSp>
              <p:nvGrpSpPr>
                <p:cNvPr id="277" name="グループ化 276"/>
                <p:cNvGrpSpPr>
                  <a:grpSpLocks noChangeAspect="1"/>
                </p:cNvGrpSpPr>
                <p:nvPr/>
              </p:nvGrpSpPr>
              <p:grpSpPr>
                <a:xfrm>
                  <a:off x="-1657338" y="440027"/>
                  <a:ext cx="1008000" cy="942177"/>
                  <a:chOff x="6337271" y="1623431"/>
                  <a:chExt cx="1925321" cy="1799592"/>
                </a:xfrm>
              </p:grpSpPr>
              <p:sp>
                <p:nvSpPr>
                  <p:cNvPr id="278" name="ハート 277"/>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9" name="ハート 278"/>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0" name="ハート 279"/>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1" name="ハート 280"/>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2" name="ハート 281"/>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1" name="角丸四角形 150"/>
                <p:cNvSpPr/>
                <p:nvPr/>
              </p:nvSpPr>
              <p:spPr>
                <a:xfrm>
                  <a:off x="-1886175" y="673062"/>
                  <a:ext cx="1549212"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統計力学</a:t>
                  </a:r>
                </a:p>
              </p:txBody>
            </p:sp>
          </p:grpSp>
          <p:grpSp>
            <p:nvGrpSpPr>
              <p:cNvPr id="285" name="グループ化 284"/>
              <p:cNvGrpSpPr/>
              <p:nvPr/>
            </p:nvGrpSpPr>
            <p:grpSpPr>
              <a:xfrm>
                <a:off x="6064308" y="4349244"/>
                <a:ext cx="1332000" cy="942177"/>
                <a:chOff x="-1306510" y="2948955"/>
                <a:chExt cx="1332000" cy="942177"/>
              </a:xfrm>
            </p:grpSpPr>
            <p:grpSp>
              <p:nvGrpSpPr>
                <p:cNvPr id="265" name="グループ化 264"/>
                <p:cNvGrpSpPr>
                  <a:grpSpLocks noChangeAspect="1"/>
                </p:cNvGrpSpPr>
                <p:nvPr/>
              </p:nvGrpSpPr>
              <p:grpSpPr>
                <a:xfrm>
                  <a:off x="-1160864" y="2948955"/>
                  <a:ext cx="1008000" cy="942177"/>
                  <a:chOff x="6337271" y="1623431"/>
                  <a:chExt cx="1925321" cy="1799592"/>
                </a:xfrm>
              </p:grpSpPr>
              <p:sp>
                <p:nvSpPr>
                  <p:cNvPr id="266" name="ハート 265"/>
                  <p:cNvSpPr/>
                  <p:nvPr/>
                </p:nvSpPr>
                <p:spPr>
                  <a:xfrm>
                    <a:off x="7018728" y="1623431"/>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7" name="ハート 266"/>
                  <p:cNvSpPr/>
                  <p:nvPr/>
                </p:nvSpPr>
                <p:spPr>
                  <a:xfrm rot="4403504">
                    <a:off x="7471691" y="1965222"/>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8" name="ハート 267"/>
                  <p:cNvSpPr/>
                  <p:nvPr/>
                </p:nvSpPr>
                <p:spPr>
                  <a:xfrm rot="12273759">
                    <a:off x="6801709" y="2453220"/>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9" name="ハート 268"/>
                  <p:cNvSpPr/>
                  <p:nvPr/>
                </p:nvSpPr>
                <p:spPr>
                  <a:xfrm rot="8121476">
                    <a:off x="7318803" y="2428950"/>
                    <a:ext cx="612000" cy="969804"/>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0" name="ハート 269"/>
                  <p:cNvSpPr/>
                  <p:nvPr/>
                </p:nvSpPr>
                <p:spPr>
                  <a:xfrm rot="16980332">
                    <a:off x="6516173" y="1932586"/>
                    <a:ext cx="612000" cy="969803"/>
                  </a:xfrm>
                  <a:prstGeom prst="hear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7" name="角丸四角形 156"/>
                <p:cNvSpPr/>
                <p:nvPr/>
              </p:nvSpPr>
              <p:spPr>
                <a:xfrm>
                  <a:off x="-1306510" y="3191590"/>
                  <a:ext cx="1332000" cy="46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計算機</a:t>
                  </a:r>
                  <a:endParaRPr lang="en-US" altLang="ja-JP" dirty="0">
                    <a:solidFill>
                      <a:schemeClr val="tx1"/>
                    </a:solidFill>
                  </a:endParaRPr>
                </a:p>
                <a:p>
                  <a:pPr algn="ctr"/>
                  <a:r>
                    <a:rPr lang="ja-JP" altLang="en-US" dirty="0">
                      <a:solidFill>
                        <a:schemeClr val="tx1"/>
                      </a:solidFill>
                    </a:rPr>
                    <a:t>援用工学</a:t>
                  </a:r>
                </a:p>
              </p:txBody>
            </p:sp>
          </p:grpSp>
        </p:grpSp>
        <p:sp>
          <p:nvSpPr>
            <p:cNvPr id="297" name="角丸四角形 296"/>
            <p:cNvSpPr/>
            <p:nvPr/>
          </p:nvSpPr>
          <p:spPr>
            <a:xfrm>
              <a:off x="7140739" y="5385137"/>
              <a:ext cx="1716861" cy="360000"/>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機械物理学</a:t>
              </a:r>
            </a:p>
          </p:txBody>
        </p:sp>
      </p:grpSp>
    </p:spTree>
    <p:extLst>
      <p:ext uri="{BB962C8B-B14F-4D97-AF65-F5344CB8AC3E}">
        <p14:creationId xmlns:p14="http://schemas.microsoft.com/office/powerpoint/2010/main" val="213155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3"/>
                                        </p:tgtEl>
                                        <p:attrNameLst>
                                          <p:attrName>style.visibility</p:attrName>
                                        </p:attrNameLst>
                                      </p:cBhvr>
                                      <p:to>
                                        <p:strVal val="visible"/>
                                      </p:to>
                                    </p:set>
                                    <p:animEffect transition="in" filter="wipe(down)">
                                      <p:cBhvr>
                                        <p:cTn id="12" dur="500"/>
                                        <p:tgtEl>
                                          <p:spTgt spid="29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機械工学コースのカリキュラム</a:t>
            </a:r>
            <a:endParaRPr kumimoji="1" lang="ja-JP" altLang="en-US" dirty="0"/>
          </a:p>
        </p:txBody>
      </p:sp>
      <p:sp>
        <p:nvSpPr>
          <p:cNvPr id="10" name="フッター プレースホルダー 9"/>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FFFF"/>
                </a:solidFill>
                <a:effectLst/>
                <a:uLnTx/>
                <a:uFillTx/>
                <a:latin typeface="Arial"/>
                <a:ea typeface="ＭＳ Ｐゴシック" panose="020B0600070205080204" pitchFamily="50" charset="-128"/>
                <a:cs typeface="+mn-cs"/>
              </a:rPr>
              <a:t>機械工学コース　新入生ガイダンス</a:t>
            </a:r>
          </a:p>
        </p:txBody>
      </p:sp>
      <p:pic>
        <p:nvPicPr>
          <p:cNvPr id="11" name="Picture 11" descr="薄い目の青"/>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813" y="2203724"/>
            <a:ext cx="2684462"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544513" y="4472262"/>
            <a:ext cx="919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2000" b="0" i="0" u="none" strike="noStrike" kern="1200" cap="none" spc="0" normalizeH="0" baseline="0" noProof="0">
                <a:ln>
                  <a:noFill/>
                </a:ln>
                <a:solidFill>
                  <a:srgbClr val="FF33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入学</a:t>
            </a:r>
          </a:p>
        </p:txBody>
      </p:sp>
      <p:grpSp>
        <p:nvGrpSpPr>
          <p:cNvPr id="13" name="Group 58"/>
          <p:cNvGrpSpPr>
            <a:grpSpLocks/>
          </p:cNvGrpSpPr>
          <p:nvPr/>
        </p:nvGrpSpPr>
        <p:grpSpPr bwMode="auto">
          <a:xfrm>
            <a:off x="1630363" y="4311478"/>
            <a:ext cx="4165600" cy="2287587"/>
            <a:chOff x="1027" y="2261"/>
            <a:chExt cx="2624" cy="1441"/>
          </a:xfrm>
        </p:grpSpPr>
        <p:sp>
          <p:nvSpPr>
            <p:cNvPr id="14" name="Text Box 7"/>
            <p:cNvSpPr txBox="1">
              <a:spLocks noChangeArrowheads="1"/>
            </p:cNvSpPr>
            <p:nvPr/>
          </p:nvSpPr>
          <p:spPr bwMode="auto">
            <a:xfrm>
              <a:off x="1270" y="2732"/>
              <a:ext cx="2381" cy="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スタートアップセミナー</a:t>
              </a:r>
              <a:endParaRPr kumimoji="1" lang="en-US" altLang="ja-JP"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安全教育・工学倫理</a:t>
              </a:r>
              <a:endParaRPr kumimoji="1" lang="en-US" altLang="ja-JP"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数学，物理，化学，外国語</a:t>
              </a:r>
              <a:endParaRPr kumimoji="1" lang="en-US" altLang="ja-JP"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教養統合科目（人文・社会）</a:t>
              </a:r>
              <a:endParaRPr kumimoji="1" lang="en-US" altLang="ja-JP"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フレッシュマンゼミナール・・・</a:t>
              </a:r>
              <a:endParaRPr kumimoji="1" lang="en-US" altLang="ja-JP"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15" name="Object 8"/>
            <p:cNvGraphicFramePr>
              <a:graphicFrameLocks noChangeAspect="1"/>
            </p:cNvGraphicFramePr>
            <p:nvPr>
              <p:extLst/>
            </p:nvPr>
          </p:nvGraphicFramePr>
          <p:xfrm>
            <a:off x="1087" y="2758"/>
            <a:ext cx="434" cy="944"/>
          </p:xfrm>
          <a:graphic>
            <a:graphicData uri="http://schemas.openxmlformats.org/presentationml/2006/ole">
              <mc:AlternateContent xmlns:mc="http://schemas.openxmlformats.org/markup-compatibility/2006">
                <mc:Choice xmlns:v="urn:schemas-microsoft-com:vml" Requires="v">
                  <p:oleObj spid="_x0000_s5164" name="数式" r:id="rId4" imgW="164880" imgH="215640" progId="Equation.3">
                    <p:embed/>
                  </p:oleObj>
                </mc:Choice>
                <mc:Fallback>
                  <p:oleObj name="数式" r:id="rId4" imgW="164880" imgH="215640" progId="Equation.3">
                    <p:embed/>
                    <p:pic>
                      <p:nvPicPr>
                        <p:cNvPr id="15"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7" y="2758"/>
                          <a:ext cx="434" cy="944"/>
                        </a:xfrm>
                        <a:prstGeom prst="rect">
                          <a:avLst/>
                        </a:prstGeom>
                        <a:noFill/>
                        <a:ln>
                          <a:noFill/>
                        </a:ln>
                        <a:effectLst/>
                        <a:extLst/>
                      </p:spPr>
                    </p:pic>
                  </p:oleObj>
                </mc:Fallback>
              </mc:AlternateContent>
            </a:graphicData>
          </a:graphic>
        </p:graphicFrame>
        <p:grpSp>
          <p:nvGrpSpPr>
            <p:cNvPr id="16" name="Group 22"/>
            <p:cNvGrpSpPr>
              <a:grpSpLocks/>
            </p:cNvGrpSpPr>
            <p:nvPr/>
          </p:nvGrpSpPr>
          <p:grpSpPr bwMode="auto">
            <a:xfrm>
              <a:off x="1226" y="2475"/>
              <a:ext cx="969" cy="196"/>
              <a:chOff x="1746" y="2278"/>
              <a:chExt cx="969" cy="196"/>
            </a:xfrm>
          </p:grpSpPr>
          <p:sp>
            <p:nvSpPr>
              <p:cNvPr id="18" name="AutoShape 23"/>
              <p:cNvSpPr>
                <a:spLocks noChangeArrowheads="1"/>
              </p:cNvSpPr>
              <p:nvPr/>
            </p:nvSpPr>
            <p:spPr bwMode="auto">
              <a:xfrm>
                <a:off x="1811" y="2278"/>
                <a:ext cx="818" cy="175"/>
              </a:xfrm>
              <a:prstGeom prst="roundRect">
                <a:avLst>
                  <a:gd name="adj" fmla="val 16667"/>
                </a:avLst>
              </a:prstGeom>
              <a:solidFill>
                <a:srgbClr val="99CC00">
                  <a:alpha val="5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Text Box 24"/>
              <p:cNvSpPr txBox="1">
                <a:spLocks noChangeArrowheads="1"/>
              </p:cNvSpPr>
              <p:nvPr/>
            </p:nvSpPr>
            <p:spPr bwMode="auto">
              <a:xfrm>
                <a:off x="1746" y="2308"/>
                <a:ext cx="96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7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srgbClr val="0066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基礎教育科目</a:t>
                </a:r>
              </a:p>
            </p:txBody>
          </p:sp>
        </p:grpSp>
        <p:sp>
          <p:nvSpPr>
            <p:cNvPr id="17" name="Oval 25"/>
            <p:cNvSpPr>
              <a:spLocks noChangeArrowheads="1"/>
            </p:cNvSpPr>
            <p:nvPr/>
          </p:nvSpPr>
          <p:spPr bwMode="auto">
            <a:xfrm>
              <a:off x="1027" y="2261"/>
              <a:ext cx="408" cy="272"/>
            </a:xfrm>
            <a:prstGeom prst="ellipse">
              <a:avLst/>
            </a:prstGeom>
            <a:solidFill>
              <a:srgbClr val="CC99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１年</a:t>
              </a:r>
            </a:p>
          </p:txBody>
        </p:sp>
      </p:grpSp>
      <p:grpSp>
        <p:nvGrpSpPr>
          <p:cNvPr id="20" name="Group 59"/>
          <p:cNvGrpSpPr>
            <a:grpSpLocks/>
          </p:cNvGrpSpPr>
          <p:nvPr/>
        </p:nvGrpSpPr>
        <p:grpSpPr bwMode="auto">
          <a:xfrm>
            <a:off x="577850" y="2464075"/>
            <a:ext cx="7635878" cy="2622550"/>
            <a:chOff x="364" y="1188"/>
            <a:chExt cx="4810" cy="1652"/>
          </a:xfrm>
        </p:grpSpPr>
        <p:grpSp>
          <p:nvGrpSpPr>
            <p:cNvPr id="21" name="Group 54"/>
            <p:cNvGrpSpPr>
              <a:grpSpLocks/>
            </p:cNvGrpSpPr>
            <p:nvPr/>
          </p:nvGrpSpPr>
          <p:grpSpPr bwMode="auto">
            <a:xfrm>
              <a:off x="1724" y="1298"/>
              <a:ext cx="3450" cy="1542"/>
              <a:chOff x="1724" y="1298"/>
              <a:chExt cx="3450" cy="1542"/>
            </a:xfrm>
          </p:grpSpPr>
          <p:grpSp>
            <p:nvGrpSpPr>
              <p:cNvPr id="25" name="Group 3"/>
              <p:cNvGrpSpPr>
                <a:grpSpLocks/>
              </p:cNvGrpSpPr>
              <p:nvPr/>
            </p:nvGrpSpPr>
            <p:grpSpPr bwMode="auto">
              <a:xfrm>
                <a:off x="2608" y="1298"/>
                <a:ext cx="2566" cy="1542"/>
                <a:chOff x="2945" y="981"/>
                <a:chExt cx="2566" cy="1542"/>
              </a:xfrm>
            </p:grpSpPr>
            <p:sp>
              <p:nvSpPr>
                <p:cNvPr id="30" name="Text Box 4"/>
                <p:cNvSpPr txBox="1">
                  <a:spLocks noChangeArrowheads="1"/>
                </p:cNvSpPr>
                <p:nvPr/>
              </p:nvSpPr>
              <p:spPr bwMode="auto">
                <a:xfrm>
                  <a:off x="3198" y="1026"/>
                  <a:ext cx="2313" cy="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機械力学　　　機械設計製図</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制御工学　　　機械工学実験</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材料力学　　　機械工学セミナー</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流体工学　　　技術者倫理</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工業熱力学　　工場見学</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輸送現象論　　工場実習</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量子力学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機械材料学　　　　・</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31" name="Object 5"/>
                <p:cNvGraphicFramePr>
                  <a:graphicFrameLocks noChangeAspect="1"/>
                </p:cNvGraphicFramePr>
                <p:nvPr>
                  <p:extLst/>
                </p:nvPr>
              </p:nvGraphicFramePr>
              <p:xfrm>
                <a:off x="2945" y="981"/>
                <a:ext cx="434" cy="1542"/>
              </p:xfrm>
              <a:graphic>
                <a:graphicData uri="http://schemas.openxmlformats.org/presentationml/2006/ole">
                  <mc:AlternateContent xmlns:mc="http://schemas.openxmlformats.org/markup-compatibility/2006">
                    <mc:Choice xmlns:v="urn:schemas-microsoft-com:vml" Requires="v">
                      <p:oleObj spid="_x0000_s5165" name="数式" r:id="rId6" imgW="164880" imgH="215640" progId="Equation.3">
                        <p:embed/>
                      </p:oleObj>
                    </mc:Choice>
                    <mc:Fallback>
                      <p:oleObj name="数式" r:id="rId6" imgW="164880" imgH="215640" progId="Equation.3">
                        <p:embed/>
                        <p:pic>
                          <p:nvPicPr>
                            <p:cNvPr id="31"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5" y="981"/>
                              <a:ext cx="434" cy="15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6" name="Group 16"/>
              <p:cNvGrpSpPr>
                <a:grpSpLocks/>
              </p:cNvGrpSpPr>
              <p:nvPr/>
            </p:nvGrpSpPr>
            <p:grpSpPr bwMode="auto">
              <a:xfrm>
                <a:off x="1724" y="1667"/>
                <a:ext cx="929" cy="176"/>
                <a:chOff x="2064" y="1253"/>
                <a:chExt cx="929" cy="176"/>
              </a:xfrm>
            </p:grpSpPr>
            <p:sp>
              <p:nvSpPr>
                <p:cNvPr id="28" name="AutoShape 17"/>
                <p:cNvSpPr>
                  <a:spLocks noChangeArrowheads="1"/>
                </p:cNvSpPr>
                <p:nvPr/>
              </p:nvSpPr>
              <p:spPr bwMode="auto">
                <a:xfrm>
                  <a:off x="2109" y="1253"/>
                  <a:ext cx="819" cy="176"/>
                </a:xfrm>
                <a:prstGeom prst="roundRect">
                  <a:avLst>
                    <a:gd name="adj" fmla="val 16667"/>
                  </a:avLst>
                </a:prstGeom>
                <a:solidFill>
                  <a:srgbClr val="99CC00">
                    <a:alpha val="5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Text Box 18"/>
                <p:cNvSpPr txBox="1">
                  <a:spLocks noChangeArrowheads="1"/>
                </p:cNvSpPr>
                <p:nvPr/>
              </p:nvSpPr>
              <p:spPr bwMode="auto">
                <a:xfrm>
                  <a:off x="2064" y="1253"/>
                  <a:ext cx="92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7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srgbClr val="0066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専門教育科目</a:t>
                  </a:r>
                </a:p>
              </p:txBody>
            </p:sp>
          </p:grpSp>
          <p:sp>
            <p:nvSpPr>
              <p:cNvPr id="27" name="Oval 26"/>
              <p:cNvSpPr>
                <a:spLocks noChangeArrowheads="1"/>
              </p:cNvSpPr>
              <p:nvPr/>
            </p:nvSpPr>
            <p:spPr bwMode="auto">
              <a:xfrm>
                <a:off x="2223" y="1797"/>
                <a:ext cx="408" cy="272"/>
              </a:xfrm>
              <a:prstGeom prst="ellipse">
                <a:avLst/>
              </a:prstGeom>
              <a:solidFill>
                <a:srgbClr val="CC99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２年</a:t>
                </a:r>
              </a:p>
            </p:txBody>
          </p:sp>
        </p:grpSp>
        <p:grpSp>
          <p:nvGrpSpPr>
            <p:cNvPr id="22" name="Group 55"/>
            <p:cNvGrpSpPr>
              <a:grpSpLocks/>
            </p:cNvGrpSpPr>
            <p:nvPr/>
          </p:nvGrpSpPr>
          <p:grpSpPr bwMode="auto">
            <a:xfrm>
              <a:off x="364" y="1188"/>
              <a:ext cx="907" cy="473"/>
              <a:chOff x="364" y="1188"/>
              <a:chExt cx="907" cy="473"/>
            </a:xfrm>
          </p:grpSpPr>
          <p:sp>
            <p:nvSpPr>
              <p:cNvPr id="23" name="AutoShape 14"/>
              <p:cNvSpPr>
                <a:spLocks noChangeArrowheads="1"/>
              </p:cNvSpPr>
              <p:nvPr/>
            </p:nvSpPr>
            <p:spPr bwMode="auto">
              <a:xfrm>
                <a:off x="364" y="1188"/>
                <a:ext cx="877" cy="201"/>
              </a:xfrm>
              <a:prstGeom prst="roundRect">
                <a:avLst>
                  <a:gd name="adj" fmla="val 16667"/>
                </a:avLst>
              </a:prstGeom>
              <a:solidFill>
                <a:srgbClr val="99CC00">
                  <a:alpha val="5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Oval 27"/>
              <p:cNvSpPr>
                <a:spLocks noChangeArrowheads="1"/>
              </p:cNvSpPr>
              <p:nvPr/>
            </p:nvSpPr>
            <p:spPr bwMode="auto">
              <a:xfrm>
                <a:off x="863" y="1389"/>
                <a:ext cx="408" cy="272"/>
              </a:xfrm>
              <a:prstGeom prst="ellipse">
                <a:avLst/>
              </a:prstGeom>
              <a:solidFill>
                <a:srgbClr val="CC99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３年</a:t>
                </a:r>
              </a:p>
            </p:txBody>
          </p:sp>
        </p:grpSp>
      </p:grpSp>
      <p:grpSp>
        <p:nvGrpSpPr>
          <p:cNvPr id="32" name="Group 56"/>
          <p:cNvGrpSpPr>
            <a:grpSpLocks/>
          </p:cNvGrpSpPr>
          <p:nvPr/>
        </p:nvGrpSpPr>
        <p:grpSpPr bwMode="auto">
          <a:xfrm>
            <a:off x="1512888" y="1846537"/>
            <a:ext cx="1223962" cy="720725"/>
            <a:chOff x="953" y="799"/>
            <a:chExt cx="771" cy="454"/>
          </a:xfrm>
        </p:grpSpPr>
        <p:grpSp>
          <p:nvGrpSpPr>
            <p:cNvPr id="33" name="Group 19"/>
            <p:cNvGrpSpPr>
              <a:grpSpLocks/>
            </p:cNvGrpSpPr>
            <p:nvPr/>
          </p:nvGrpSpPr>
          <p:grpSpPr bwMode="auto">
            <a:xfrm>
              <a:off x="953" y="799"/>
              <a:ext cx="662" cy="212"/>
              <a:chOff x="1095" y="631"/>
              <a:chExt cx="662" cy="212"/>
            </a:xfrm>
          </p:grpSpPr>
          <p:sp>
            <p:nvSpPr>
              <p:cNvPr id="35" name="Text Box 20"/>
              <p:cNvSpPr txBox="1">
                <a:spLocks noChangeArrowheads="1"/>
              </p:cNvSpPr>
              <p:nvPr/>
            </p:nvSpPr>
            <p:spPr bwMode="auto">
              <a:xfrm>
                <a:off x="1095" y="631"/>
                <a:ext cx="66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a:ln>
                      <a:noFill/>
                    </a:ln>
                    <a:solidFill>
                      <a:srgbClr val="6633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卒業研究</a:t>
                </a:r>
              </a:p>
            </p:txBody>
          </p:sp>
          <p:sp>
            <p:nvSpPr>
              <p:cNvPr id="36" name="AutoShape 21"/>
              <p:cNvSpPr>
                <a:spLocks noChangeArrowheads="1"/>
              </p:cNvSpPr>
              <p:nvPr/>
            </p:nvSpPr>
            <p:spPr bwMode="auto">
              <a:xfrm>
                <a:off x="1153" y="649"/>
                <a:ext cx="546" cy="176"/>
              </a:xfrm>
              <a:prstGeom prst="roundRect">
                <a:avLst>
                  <a:gd name="adj" fmla="val 16667"/>
                </a:avLst>
              </a:prstGeom>
              <a:solidFill>
                <a:srgbClr val="8000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34" name="Oval 28"/>
            <p:cNvSpPr>
              <a:spLocks noChangeArrowheads="1"/>
            </p:cNvSpPr>
            <p:nvPr/>
          </p:nvSpPr>
          <p:spPr bwMode="auto">
            <a:xfrm>
              <a:off x="1316" y="981"/>
              <a:ext cx="408" cy="272"/>
            </a:xfrm>
            <a:prstGeom prst="ellipse">
              <a:avLst/>
            </a:prstGeom>
            <a:solidFill>
              <a:srgbClr val="CC99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４年</a:t>
              </a:r>
            </a:p>
          </p:txBody>
        </p:sp>
      </p:grpSp>
      <p:sp>
        <p:nvSpPr>
          <p:cNvPr id="37" name="Text Box 29"/>
          <p:cNvSpPr txBox="1">
            <a:spLocks noChangeArrowheads="1"/>
          </p:cNvSpPr>
          <p:nvPr/>
        </p:nvSpPr>
        <p:spPr bwMode="auto">
          <a:xfrm>
            <a:off x="2649538" y="1630637"/>
            <a:ext cx="736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200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卒業</a:t>
            </a:r>
          </a:p>
        </p:txBody>
      </p:sp>
      <p:grpSp>
        <p:nvGrpSpPr>
          <p:cNvPr id="38" name="Group 30"/>
          <p:cNvGrpSpPr>
            <a:grpSpLocks/>
          </p:cNvGrpSpPr>
          <p:nvPr/>
        </p:nvGrpSpPr>
        <p:grpSpPr bwMode="auto">
          <a:xfrm>
            <a:off x="3090863" y="1443312"/>
            <a:ext cx="1409700" cy="1227137"/>
            <a:chOff x="2219" y="273"/>
            <a:chExt cx="888" cy="773"/>
          </a:xfrm>
        </p:grpSpPr>
        <p:grpSp>
          <p:nvGrpSpPr>
            <p:cNvPr id="39" name="Group 31"/>
            <p:cNvGrpSpPr>
              <a:grpSpLocks/>
            </p:cNvGrpSpPr>
            <p:nvPr/>
          </p:nvGrpSpPr>
          <p:grpSpPr bwMode="auto">
            <a:xfrm>
              <a:off x="2418" y="834"/>
              <a:ext cx="372" cy="212"/>
              <a:chOff x="2418" y="834"/>
              <a:chExt cx="372" cy="212"/>
            </a:xfrm>
          </p:grpSpPr>
          <p:sp>
            <p:nvSpPr>
              <p:cNvPr id="47" name="AutoShape 32"/>
              <p:cNvSpPr>
                <a:spLocks noChangeArrowheads="1"/>
              </p:cNvSpPr>
              <p:nvPr/>
            </p:nvSpPr>
            <p:spPr bwMode="auto">
              <a:xfrm>
                <a:off x="2434" y="852"/>
                <a:ext cx="332" cy="175"/>
              </a:xfrm>
              <a:prstGeom prst="roundRect">
                <a:avLst>
                  <a:gd name="adj" fmla="val 16667"/>
                </a:avLst>
              </a:prstGeom>
              <a:solidFill>
                <a:srgbClr val="CC99FF">
                  <a:alpha val="30196"/>
                </a:srgbClr>
              </a:solidFill>
              <a:ln w="15875" algn="ctr">
                <a:solidFill>
                  <a:srgbClr val="80008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8" name="Text Box 33"/>
              <p:cNvSpPr txBox="1">
                <a:spLocks noChangeArrowheads="1"/>
              </p:cNvSpPr>
              <p:nvPr/>
            </p:nvSpPr>
            <p:spPr bwMode="auto">
              <a:xfrm>
                <a:off x="2418" y="834"/>
                <a:ext cx="37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srgbClr val="9900CC"/>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留学</a:t>
                </a:r>
              </a:p>
            </p:txBody>
          </p:sp>
        </p:grpSp>
        <p:grpSp>
          <p:nvGrpSpPr>
            <p:cNvPr id="40" name="Group 34"/>
            <p:cNvGrpSpPr>
              <a:grpSpLocks/>
            </p:cNvGrpSpPr>
            <p:nvPr/>
          </p:nvGrpSpPr>
          <p:grpSpPr bwMode="auto">
            <a:xfrm>
              <a:off x="2414" y="273"/>
              <a:ext cx="372" cy="218"/>
              <a:chOff x="2496" y="318"/>
              <a:chExt cx="372" cy="218"/>
            </a:xfrm>
          </p:grpSpPr>
          <p:sp>
            <p:nvSpPr>
              <p:cNvPr id="45" name="AutoShape 35"/>
              <p:cNvSpPr>
                <a:spLocks noChangeArrowheads="1"/>
              </p:cNvSpPr>
              <p:nvPr/>
            </p:nvSpPr>
            <p:spPr bwMode="auto">
              <a:xfrm>
                <a:off x="2518" y="318"/>
                <a:ext cx="317" cy="175"/>
              </a:xfrm>
              <a:prstGeom prst="roundRect">
                <a:avLst>
                  <a:gd name="adj" fmla="val 16667"/>
                </a:avLst>
              </a:prstGeom>
              <a:solidFill>
                <a:srgbClr val="FFCC00">
                  <a:alpha val="59999"/>
                </a:srgbClr>
              </a:solidFill>
              <a:ln w="15875" algn="ctr">
                <a:solidFill>
                  <a:srgbClr val="FF66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6" name="Text Box 36"/>
              <p:cNvSpPr txBox="1">
                <a:spLocks noChangeArrowheads="1"/>
              </p:cNvSpPr>
              <p:nvPr/>
            </p:nvSpPr>
            <p:spPr bwMode="auto">
              <a:xfrm>
                <a:off x="2496" y="324"/>
                <a:ext cx="37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就職</a:t>
                </a:r>
              </a:p>
            </p:txBody>
          </p:sp>
        </p:grpSp>
        <p:sp>
          <p:nvSpPr>
            <p:cNvPr id="41" name="AutoShape 37"/>
            <p:cNvSpPr>
              <a:spLocks noChangeArrowheads="1"/>
            </p:cNvSpPr>
            <p:nvPr/>
          </p:nvSpPr>
          <p:spPr bwMode="auto">
            <a:xfrm>
              <a:off x="2219" y="544"/>
              <a:ext cx="309" cy="313"/>
            </a:xfrm>
            <a:custGeom>
              <a:avLst/>
              <a:gdLst>
                <a:gd name="T0" fmla="*/ 216 w 21600"/>
                <a:gd name="T1" fmla="*/ 0 h 21600"/>
                <a:gd name="T2" fmla="*/ 216 w 21600"/>
                <a:gd name="T3" fmla="*/ 176 h 21600"/>
                <a:gd name="T4" fmla="*/ 46 w 21600"/>
                <a:gd name="T5" fmla="*/ 313 h 21600"/>
                <a:gd name="T6" fmla="*/ 309 w 21600"/>
                <a:gd name="T7" fmla="*/ 88 h 21600"/>
                <a:gd name="T8" fmla="*/ 17694720 60000 65536"/>
                <a:gd name="T9" fmla="*/ 5898240 60000 65536"/>
                <a:gd name="T10" fmla="*/ 5898240 60000 65536"/>
                <a:gd name="T11" fmla="*/ 0 60000 65536"/>
                <a:gd name="T12" fmla="*/ 12443 w 21600"/>
                <a:gd name="T13" fmla="*/ 2898 h 21600"/>
                <a:gd name="T14" fmla="*/ 18245 w 21600"/>
                <a:gd name="T15" fmla="*/ 924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DCEFF0"/>
                </a:gs>
                <a:gs pos="100000">
                  <a:schemeClr val="bg1"/>
                </a:gs>
              </a:gsLst>
              <a:lin ang="5400000" scaled="1"/>
            </a:gradFill>
            <a:ln w="9525">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2" name="Group 38"/>
            <p:cNvGrpSpPr>
              <a:grpSpLocks/>
            </p:cNvGrpSpPr>
            <p:nvPr/>
          </p:nvGrpSpPr>
          <p:grpSpPr bwMode="auto">
            <a:xfrm>
              <a:off x="2571" y="534"/>
              <a:ext cx="536" cy="215"/>
              <a:chOff x="2707" y="579"/>
              <a:chExt cx="536" cy="215"/>
            </a:xfrm>
          </p:grpSpPr>
          <p:sp>
            <p:nvSpPr>
              <p:cNvPr id="43" name="AutoShape 39"/>
              <p:cNvSpPr>
                <a:spLocks noChangeArrowheads="1"/>
              </p:cNvSpPr>
              <p:nvPr/>
            </p:nvSpPr>
            <p:spPr bwMode="auto">
              <a:xfrm>
                <a:off x="2744" y="579"/>
                <a:ext cx="449" cy="174"/>
              </a:xfrm>
              <a:prstGeom prst="roundRect">
                <a:avLst>
                  <a:gd name="adj" fmla="val 16667"/>
                </a:avLst>
              </a:prstGeom>
              <a:solidFill>
                <a:srgbClr val="CCFFCC"/>
              </a:solidFill>
              <a:ln w="15875" algn="ctr">
                <a:solidFill>
                  <a:schemeClr val="accent2"/>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4" name="Text Box 40"/>
              <p:cNvSpPr txBox="1">
                <a:spLocks noChangeArrowheads="1"/>
              </p:cNvSpPr>
              <p:nvPr/>
            </p:nvSpPr>
            <p:spPr bwMode="auto">
              <a:xfrm>
                <a:off x="2707" y="582"/>
                <a:ext cx="536"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066CC"/>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大学院</a:t>
                </a:r>
              </a:p>
            </p:txBody>
          </p:sp>
        </p:grpSp>
      </p:grpSp>
      <p:grpSp>
        <p:nvGrpSpPr>
          <p:cNvPr id="49" name="Group 57"/>
          <p:cNvGrpSpPr>
            <a:grpSpLocks/>
          </p:cNvGrpSpPr>
          <p:nvPr/>
        </p:nvGrpSpPr>
        <p:grpSpPr bwMode="auto">
          <a:xfrm>
            <a:off x="4500563" y="1354412"/>
            <a:ext cx="4562672" cy="1211263"/>
            <a:chOff x="2835" y="489"/>
            <a:chExt cx="2730" cy="763"/>
          </a:xfrm>
        </p:grpSpPr>
        <p:grpSp>
          <p:nvGrpSpPr>
            <p:cNvPr id="50" name="Group 41"/>
            <p:cNvGrpSpPr>
              <a:grpSpLocks/>
            </p:cNvGrpSpPr>
            <p:nvPr/>
          </p:nvGrpSpPr>
          <p:grpSpPr bwMode="auto">
            <a:xfrm>
              <a:off x="3424" y="990"/>
              <a:ext cx="1815" cy="262"/>
              <a:chOff x="3424" y="990"/>
              <a:chExt cx="1815" cy="262"/>
            </a:xfrm>
          </p:grpSpPr>
          <p:sp>
            <p:nvSpPr>
              <p:cNvPr id="58" name="Text Box 42"/>
              <p:cNvSpPr txBox="1">
                <a:spLocks noChangeArrowheads="1"/>
              </p:cNvSpPr>
              <p:nvPr/>
            </p:nvSpPr>
            <p:spPr bwMode="auto">
              <a:xfrm>
                <a:off x="3659" y="1021"/>
                <a:ext cx="15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研究のプロを育成</a:t>
                </a:r>
              </a:p>
            </p:txBody>
          </p:sp>
          <p:sp>
            <p:nvSpPr>
              <p:cNvPr id="59" name="AutoShape 43"/>
              <p:cNvSpPr>
                <a:spLocks noChangeArrowheads="1"/>
              </p:cNvSpPr>
              <p:nvPr/>
            </p:nvSpPr>
            <p:spPr bwMode="auto">
              <a:xfrm>
                <a:off x="3424" y="990"/>
                <a:ext cx="227" cy="226"/>
              </a:xfrm>
              <a:prstGeom prst="rightArrow">
                <a:avLst>
                  <a:gd name="adj1" fmla="val 49556"/>
                  <a:gd name="adj2" fmla="val 49556"/>
                </a:avLst>
              </a:prstGeom>
              <a:solidFill>
                <a:srgbClr val="3366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grpSp>
          <p:nvGrpSpPr>
            <p:cNvPr id="51" name="Group 44"/>
            <p:cNvGrpSpPr>
              <a:grpSpLocks/>
            </p:cNvGrpSpPr>
            <p:nvPr/>
          </p:nvGrpSpPr>
          <p:grpSpPr bwMode="auto">
            <a:xfrm>
              <a:off x="3424" y="489"/>
              <a:ext cx="2141" cy="407"/>
              <a:chOff x="3424" y="489"/>
              <a:chExt cx="2141" cy="407"/>
            </a:xfrm>
          </p:grpSpPr>
          <p:sp>
            <p:nvSpPr>
              <p:cNvPr id="56" name="Text Box 45"/>
              <p:cNvSpPr txBox="1">
                <a:spLocks noChangeArrowheads="1"/>
              </p:cNvSpPr>
              <p:nvPr/>
            </p:nvSpPr>
            <p:spPr bwMode="auto">
              <a:xfrm>
                <a:off x="3659" y="489"/>
                <a:ext cx="1906"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専門性の高いキャリアを志向</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理系就職に有利</a:t>
                </a:r>
              </a:p>
            </p:txBody>
          </p:sp>
          <p:sp>
            <p:nvSpPr>
              <p:cNvPr id="57" name="AutoShape 46"/>
              <p:cNvSpPr>
                <a:spLocks noChangeArrowheads="1"/>
              </p:cNvSpPr>
              <p:nvPr/>
            </p:nvSpPr>
            <p:spPr bwMode="auto">
              <a:xfrm>
                <a:off x="3424" y="537"/>
                <a:ext cx="227" cy="226"/>
              </a:xfrm>
              <a:prstGeom prst="rightArrow">
                <a:avLst>
                  <a:gd name="adj1" fmla="val 49556"/>
                  <a:gd name="adj2" fmla="val 49556"/>
                </a:avLst>
              </a:prstGeom>
              <a:solidFill>
                <a:srgbClr val="3366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grpSp>
          <p:nvGrpSpPr>
            <p:cNvPr id="52" name="Group 47"/>
            <p:cNvGrpSpPr>
              <a:grpSpLocks/>
            </p:cNvGrpSpPr>
            <p:nvPr/>
          </p:nvGrpSpPr>
          <p:grpSpPr bwMode="auto">
            <a:xfrm>
              <a:off x="2835" y="529"/>
              <a:ext cx="546" cy="684"/>
              <a:chOff x="2835" y="529"/>
              <a:chExt cx="546" cy="684"/>
            </a:xfrm>
          </p:grpSpPr>
          <p:sp>
            <p:nvSpPr>
              <p:cNvPr id="53" name="Text Box 48"/>
              <p:cNvSpPr txBox="1">
                <a:spLocks noChangeArrowheads="1"/>
              </p:cNvSpPr>
              <p:nvPr/>
            </p:nvSpPr>
            <p:spPr bwMode="auto">
              <a:xfrm>
                <a:off x="2996" y="529"/>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修士</a:t>
                </a:r>
              </a:p>
            </p:txBody>
          </p:sp>
          <p:sp>
            <p:nvSpPr>
              <p:cNvPr id="54" name="Text Box 49"/>
              <p:cNvSpPr txBox="1">
                <a:spLocks noChangeArrowheads="1"/>
              </p:cNvSpPr>
              <p:nvPr/>
            </p:nvSpPr>
            <p:spPr bwMode="auto">
              <a:xfrm>
                <a:off x="2996" y="982"/>
                <a:ext cx="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博士</a:t>
                </a:r>
              </a:p>
            </p:txBody>
          </p:sp>
          <p:sp>
            <p:nvSpPr>
              <p:cNvPr id="55" name="AutoShape 50"/>
              <p:cNvSpPr>
                <a:spLocks/>
              </p:cNvSpPr>
              <p:nvPr/>
            </p:nvSpPr>
            <p:spPr bwMode="auto">
              <a:xfrm>
                <a:off x="2835" y="679"/>
                <a:ext cx="181" cy="408"/>
              </a:xfrm>
              <a:prstGeom prst="leftBrace">
                <a:avLst>
                  <a:gd name="adj1" fmla="val 1878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grpSp>
      <p:sp>
        <p:nvSpPr>
          <p:cNvPr id="60" name="Text Box 18"/>
          <p:cNvSpPr txBox="1">
            <a:spLocks noChangeArrowheads="1"/>
          </p:cNvSpPr>
          <p:nvPr/>
        </p:nvSpPr>
        <p:spPr bwMode="auto">
          <a:xfrm>
            <a:off x="552451" y="2523447"/>
            <a:ext cx="1474788"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ＭＳ Ｐゴシック" charset="-128"/>
              </a:defRPr>
            </a:lvl1pPr>
            <a:lvl2pPr marL="742950" indent="-285750" eaLnBrk="0" hangingPunct="0">
              <a:defRPr kumimoji="1" sz="2400">
                <a:solidFill>
                  <a:schemeClr val="tx1"/>
                </a:solidFill>
                <a:latin typeface="Times New Roman" pitchFamily="18" charset="0"/>
                <a:ea typeface="ＭＳ Ｐゴシック" charset="-128"/>
              </a:defRPr>
            </a:lvl2pPr>
            <a:lvl3pPr marL="1143000" indent="-228600" eaLnBrk="0" hangingPunct="0">
              <a:defRPr kumimoji="1" sz="2400">
                <a:solidFill>
                  <a:schemeClr val="tx1"/>
                </a:solidFill>
                <a:latin typeface="Times New Roman" pitchFamily="18" charset="0"/>
                <a:ea typeface="ＭＳ Ｐゴシック" charset="-128"/>
              </a:defRPr>
            </a:lvl3pPr>
            <a:lvl4pPr marL="1600200" indent="-228600" eaLnBrk="0" hangingPunct="0">
              <a:defRPr kumimoji="1" sz="2400">
                <a:solidFill>
                  <a:schemeClr val="tx1"/>
                </a:solidFill>
                <a:latin typeface="Times New Roman" pitchFamily="18" charset="0"/>
                <a:ea typeface="ＭＳ Ｐゴシック" charset="-128"/>
              </a:defRPr>
            </a:lvl4pPr>
            <a:lvl5pPr marL="2057400" indent="-228600" eaLnBrk="0" hangingPunct="0">
              <a:defRPr kumimoji="1"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charset="-128"/>
              </a:defRPr>
            </a:lvl9pPr>
          </a:lstStyle>
          <a:p>
            <a:pPr marL="0" marR="0" lvl="0" indent="0" algn="ctr" defTabSz="914400" rtl="0" eaLnBrk="1" fontAlgn="auto" latinLnBrk="0" hangingPunct="1">
              <a:lnSpc>
                <a:spcPct val="70000"/>
              </a:lnSpc>
              <a:spcBef>
                <a:spcPct val="50000"/>
              </a:spcBef>
              <a:spcAft>
                <a:spcPts val="0"/>
              </a:spcAft>
              <a:buClrTx/>
              <a:buSzTx/>
              <a:buFontTx/>
              <a:buNone/>
              <a:tabLst/>
              <a:defRPr/>
            </a:pPr>
            <a:r>
              <a:rPr kumimoji="1" lang="ja-JP" altLang="en-US" sz="1600" b="0" i="0" u="none" strike="noStrike" kern="1200" cap="none" spc="0" normalizeH="0" baseline="0" noProof="0" dirty="0">
                <a:ln>
                  <a:noFill/>
                </a:ln>
                <a:solidFill>
                  <a:srgbClr val="0066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専門教育科目</a:t>
            </a:r>
          </a:p>
        </p:txBody>
      </p:sp>
      <p:sp>
        <p:nvSpPr>
          <p:cNvPr id="3" name="スライド番号プレースホルダー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C34AA6-976F-423D-83DA-E27C67105A35}" type="slidenum">
              <a:rPr kumimoji="1" lang="ja-JP" altLang="en-US" sz="1400" b="1" i="0" u="none" strike="noStrike" kern="1200" cap="none" spc="0" normalizeH="0" baseline="0" noProof="0" smtClean="0">
                <a:ln>
                  <a:noFill/>
                </a:ln>
                <a:solidFill>
                  <a:prstClr val="black"/>
                </a:solidFill>
                <a:effectLst/>
                <a:uLnTx/>
                <a:uFillTx/>
                <a:latin typeface="Arial"/>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400" b="1" i="0" u="none" strike="noStrike" kern="1200" cap="none" spc="0" normalizeH="0" baseline="0" noProof="0">
              <a:ln>
                <a:noFill/>
              </a:ln>
              <a:solidFill>
                <a:prstClr val="black"/>
              </a:solidFill>
              <a:effectLst/>
              <a:uLnTx/>
              <a:uFillTx/>
              <a:latin typeface="Arial"/>
              <a:ea typeface="ＭＳ Ｐゴシック" panose="020B0600070205080204" pitchFamily="50" charset="-128"/>
              <a:cs typeface="+mn-cs"/>
            </a:endParaRPr>
          </a:p>
        </p:txBody>
      </p:sp>
    </p:spTree>
    <p:extLst>
      <p:ext uri="{BB962C8B-B14F-4D97-AF65-F5344CB8AC3E}">
        <p14:creationId xmlns:p14="http://schemas.microsoft.com/office/powerpoint/2010/main" val="1879010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機械工学コースの研究室とスタッフ</a:t>
            </a:r>
          </a:p>
        </p:txBody>
      </p:sp>
      <p:sp>
        <p:nvSpPr>
          <p:cNvPr id="5" name="フッター プレースホルダー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FFFF"/>
                </a:solidFill>
                <a:effectLst/>
                <a:uLnTx/>
                <a:uFillTx/>
                <a:latin typeface="Arial"/>
                <a:ea typeface="ＭＳ Ｐゴシック" panose="020B0600070205080204" pitchFamily="50" charset="-128"/>
                <a:cs typeface="+mn-cs"/>
              </a:rPr>
              <a:t>機械工学コース　新入生ガイダンス</a:t>
            </a:r>
          </a:p>
        </p:txBody>
      </p:sp>
      <p:sp>
        <p:nvSpPr>
          <p:cNvPr id="3" name="スライド番号プレースホルダー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C34AA6-976F-423D-83DA-E27C67105A35}" type="slidenum">
              <a:rPr kumimoji="1" lang="ja-JP" altLang="en-US" sz="1400" b="1" i="0" u="none" strike="noStrike" kern="1200" cap="none" spc="0" normalizeH="0" baseline="0" noProof="0" smtClean="0">
                <a:ln>
                  <a:noFill/>
                </a:ln>
                <a:solidFill>
                  <a:prstClr val="black"/>
                </a:solidFill>
                <a:effectLst/>
                <a:uLnTx/>
                <a:uFillTx/>
                <a:latin typeface="Arial"/>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400" b="1" i="0" u="none" strike="noStrike" kern="1200" cap="none" spc="0" normalizeH="0" baseline="0" noProof="0">
              <a:ln>
                <a:noFill/>
              </a:ln>
              <a:solidFill>
                <a:prstClr val="black"/>
              </a:solidFill>
              <a:effectLst/>
              <a:uLnTx/>
              <a:uFillTx/>
              <a:latin typeface="Arial"/>
              <a:ea typeface="ＭＳ Ｐゴシック" panose="020B0600070205080204" pitchFamily="50" charset="-128"/>
              <a:cs typeface="+mn-cs"/>
            </a:endParaRPr>
          </a:p>
        </p:txBody>
      </p:sp>
      <p:graphicFrame>
        <p:nvGraphicFramePr>
          <p:cNvPr id="10" name="表 9"/>
          <p:cNvGraphicFramePr>
            <a:graphicFrameLocks noGrp="1"/>
          </p:cNvGraphicFramePr>
          <p:nvPr>
            <p:extLst>
              <p:ext uri="{D42A27DB-BD31-4B8C-83A1-F6EECF244321}">
                <p14:modId xmlns:p14="http://schemas.microsoft.com/office/powerpoint/2010/main" val="2244097040"/>
              </p:ext>
            </p:extLst>
          </p:nvPr>
        </p:nvGraphicFramePr>
        <p:xfrm>
          <a:off x="251521" y="1052736"/>
          <a:ext cx="8568951" cy="5026132"/>
        </p:xfrm>
        <a:graphic>
          <a:graphicData uri="http://schemas.openxmlformats.org/drawingml/2006/table">
            <a:tbl>
              <a:tblPr firstRow="1" bandRow="1">
                <a:tableStyleId>{073A0DAA-6AF3-43AB-8588-CEC1D06C72B9}</a:tableStyleId>
              </a:tblPr>
              <a:tblGrid>
                <a:gridCol w="1912382">
                  <a:extLst>
                    <a:ext uri="{9D8B030D-6E8A-4147-A177-3AD203B41FA5}">
                      <a16:colId xmlns:a16="http://schemas.microsoft.com/office/drawing/2014/main" val="41524906"/>
                    </a:ext>
                  </a:extLst>
                </a:gridCol>
                <a:gridCol w="2114136">
                  <a:extLst>
                    <a:ext uri="{9D8B030D-6E8A-4147-A177-3AD203B41FA5}">
                      <a16:colId xmlns:a16="http://schemas.microsoft.com/office/drawing/2014/main" val="2483283372"/>
                    </a:ext>
                  </a:extLst>
                </a:gridCol>
                <a:gridCol w="1518097">
                  <a:extLst>
                    <a:ext uri="{9D8B030D-6E8A-4147-A177-3AD203B41FA5}">
                      <a16:colId xmlns:a16="http://schemas.microsoft.com/office/drawing/2014/main" val="3096281867"/>
                    </a:ext>
                  </a:extLst>
                </a:gridCol>
                <a:gridCol w="1512168">
                  <a:extLst>
                    <a:ext uri="{9D8B030D-6E8A-4147-A177-3AD203B41FA5}">
                      <a16:colId xmlns:a16="http://schemas.microsoft.com/office/drawing/2014/main" val="727405276"/>
                    </a:ext>
                  </a:extLst>
                </a:gridCol>
                <a:gridCol w="1512168">
                  <a:extLst>
                    <a:ext uri="{9D8B030D-6E8A-4147-A177-3AD203B41FA5}">
                      <a16:colId xmlns:a16="http://schemas.microsoft.com/office/drawing/2014/main" val="2666712648"/>
                    </a:ext>
                  </a:extLst>
                </a:gridCol>
              </a:tblGrid>
              <a:tr h="360040">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講座名</a:t>
                      </a:r>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教育研究分野</a:t>
                      </a:r>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教授</a:t>
                      </a:r>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准教授</a:t>
                      </a:r>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助教</a:t>
                      </a:r>
                    </a:p>
                  </a:txBody>
                  <a:tcPr/>
                </a:tc>
                <a:extLst>
                  <a:ext uri="{0D108BD9-81ED-4DB2-BD59-A6C34878D82A}">
                    <a16:rowId xmlns:a16="http://schemas.microsoft.com/office/drawing/2014/main" val="391949729"/>
                  </a:ext>
                </a:extLst>
              </a:tr>
              <a:tr h="504056">
                <a:tc rowSpan="2">
                  <a:txBody>
                    <a:bodyPr/>
                    <a:lstStyle/>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ロボティクス・</a:t>
                      </a: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メカトロニクス</a:t>
                      </a:r>
                    </a:p>
                  </a:txBody>
                  <a:tcPr>
                    <a:solidFill>
                      <a:schemeClr val="accent1"/>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知能ロボティクス</a:t>
                      </a: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矢野　賢一</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加藤　典彦</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松井　博和</a:t>
                      </a:r>
                    </a:p>
                  </a:txBody>
                  <a:tcPr>
                    <a:solidFill>
                      <a:schemeClr val="accent1">
                        <a:lumMod val="20000"/>
                        <a:lumOff val="80000"/>
                      </a:schemeClr>
                    </a:solidFill>
                  </a:tcPr>
                </a:tc>
                <a:extLst>
                  <a:ext uri="{0D108BD9-81ED-4DB2-BD59-A6C34878D82A}">
                    <a16:rowId xmlns:a16="http://schemas.microsoft.com/office/drawing/2014/main" val="3630334715"/>
                  </a:ext>
                </a:extLst>
              </a:tr>
              <a:tr h="322122">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人間支援システム</a:t>
                      </a:r>
                    </a:p>
                  </a:txBody>
                  <a:tcP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池浦　良淳</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早川　聡一郎</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extLst>
                  <a:ext uri="{0D108BD9-81ED-4DB2-BD59-A6C34878D82A}">
                    <a16:rowId xmlns:a16="http://schemas.microsoft.com/office/drawing/2014/main" val="2296924672"/>
                  </a:ext>
                </a:extLst>
              </a:tr>
              <a:tr h="322122">
                <a:tc rowSpan="3">
                  <a:txBody>
                    <a:bodyPr/>
                    <a:lstStyle/>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機能創成プロセス</a:t>
                      </a:r>
                    </a:p>
                  </a:txBody>
                  <a:tcPr>
                    <a:solidFill>
                      <a:schemeClr val="accent2"/>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材料機能設計</a:t>
                      </a:r>
                    </a:p>
                  </a:txBody>
                  <a:tcPr>
                    <a:solidFill>
                      <a:schemeClr val="accent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川上　博士</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尾崎　仁志</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2">
                        <a:lumMod val="40000"/>
                        <a:lumOff val="60000"/>
                      </a:schemeClr>
                    </a:solidFill>
                  </a:tcPr>
                </a:tc>
                <a:extLst>
                  <a:ext uri="{0D108BD9-81ED-4DB2-BD59-A6C34878D82A}">
                    <a16:rowId xmlns:a16="http://schemas.microsoft.com/office/drawing/2014/main" val="1366161910"/>
                  </a:ext>
                </a:extLst>
              </a:tr>
              <a:tr h="322122">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集積加工システム</a:t>
                      </a:r>
                    </a:p>
                  </a:txBody>
                  <a:tcP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高橋　裕</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中西　栄徳</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extLst>
                  <a:ext uri="{0D108BD9-81ED-4DB2-BD59-A6C34878D82A}">
                    <a16:rowId xmlns:a16="http://schemas.microsoft.com/office/drawing/2014/main" val="957424734"/>
                  </a:ext>
                </a:extLst>
              </a:tr>
              <a:tr h="491888">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ナノ加工計測</a:t>
                      </a:r>
                    </a:p>
                  </a:txBody>
                  <a:tcPr>
                    <a:solidFill>
                      <a:schemeClr val="accent2">
                        <a:lumMod val="40000"/>
                        <a:lumOff val="60000"/>
                      </a:schemeClr>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2">
                        <a:lumMod val="40000"/>
                        <a:lumOff val="60000"/>
                      </a:schemeClr>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中村　裕一</a:t>
                      </a:r>
                      <a:endParaRPr kumimoji="1" lang="en-US" altLang="ja-JP" sz="1500" b="1"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松井 正仁</a:t>
                      </a:r>
                    </a:p>
                  </a:txBody>
                  <a:tcPr>
                    <a:solidFill>
                      <a:schemeClr val="accent2">
                        <a:lumMod val="40000"/>
                        <a:lumOff val="60000"/>
                      </a:schemeClr>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2">
                        <a:lumMod val="40000"/>
                        <a:lumOff val="60000"/>
                      </a:schemeClr>
                    </a:solidFill>
                  </a:tcPr>
                </a:tc>
                <a:extLst>
                  <a:ext uri="{0D108BD9-81ED-4DB2-BD59-A6C34878D82A}">
                    <a16:rowId xmlns:a16="http://schemas.microsoft.com/office/drawing/2014/main" val="358370341"/>
                  </a:ext>
                </a:extLst>
              </a:tr>
              <a:tr h="361030">
                <a:tc rowSpan="3">
                  <a:txBody>
                    <a:bodyPr/>
                    <a:lstStyle/>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機械物理学</a:t>
                      </a:r>
                    </a:p>
                  </a:txBody>
                  <a:tcPr anchor="ctr">
                    <a:solidFill>
                      <a:srgbClr val="00B0F0"/>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生体システム工学</a:t>
                      </a: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稲葉　忠司</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吉川　高正</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6">
                        <a:lumMod val="20000"/>
                        <a:lumOff val="80000"/>
                      </a:schemeClr>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馬場創太郎</a:t>
                      </a:r>
                    </a:p>
                  </a:txBody>
                  <a:tcPr>
                    <a:solidFill>
                      <a:schemeClr val="accent6">
                        <a:lumMod val="20000"/>
                        <a:lumOff val="80000"/>
                      </a:schemeClr>
                    </a:solidFill>
                  </a:tcPr>
                </a:tc>
                <a:extLst>
                  <a:ext uri="{0D108BD9-81ED-4DB2-BD59-A6C34878D82A}">
                    <a16:rowId xmlns:a16="http://schemas.microsoft.com/office/drawing/2014/main" val="541043631"/>
                  </a:ext>
                </a:extLst>
              </a:tr>
              <a:tr h="216024">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物理学</a:t>
                      </a:r>
                      <a:endParaRPr kumimoji="1" lang="en-US" altLang="ja-JP"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鳥飼正志</a:t>
                      </a:r>
                    </a:p>
                  </a:txBody>
                  <a:tcPr>
                    <a:solidFill>
                      <a:srgbClr val="FFF4E7"/>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extLst>
                  <a:ext uri="{0D108BD9-81ED-4DB2-BD59-A6C34878D82A}">
                    <a16:rowId xmlns:a16="http://schemas.microsoft.com/office/drawing/2014/main" val="1868556652"/>
                  </a:ext>
                </a:extLst>
              </a:tr>
              <a:tr h="249124">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量子応用工学</a:t>
                      </a:r>
                      <a:endParaRPr kumimoji="1" lang="en-US" altLang="ja-JP"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小竹　茂夫</a:t>
                      </a:r>
                    </a:p>
                  </a:txBody>
                  <a:tcPr>
                    <a:solidFill>
                      <a:schemeClr val="accent6">
                        <a:lumMod val="20000"/>
                        <a:lumOff val="80000"/>
                      </a:schemeClr>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河村　貴宏</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6">
                        <a:lumMod val="20000"/>
                        <a:lumOff val="80000"/>
                      </a:schemeClr>
                    </a:solidFill>
                  </a:tcPr>
                </a:tc>
                <a:extLst>
                  <a:ext uri="{0D108BD9-81ED-4DB2-BD59-A6C34878D82A}">
                    <a16:rowId xmlns:a16="http://schemas.microsoft.com/office/drawing/2014/main" val="560622192"/>
                  </a:ext>
                </a:extLst>
              </a:tr>
              <a:tr h="322122">
                <a:tc rowSpan="3">
                  <a:txBody>
                    <a:bodyPr/>
                    <a:lstStyle/>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環境エネルギー</a:t>
                      </a:r>
                    </a:p>
                  </a:txBody>
                  <a:tcPr>
                    <a:solidFill>
                      <a:srgbClr val="33CC33"/>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エネルギー環境工学</a:t>
                      </a:r>
                    </a:p>
                  </a:txBody>
                  <a:tcPr>
                    <a:solidFill>
                      <a:schemeClr val="accent4">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前田　太佳夫</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4">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鎌田　泰成</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4">
                        <a:lumMod val="40000"/>
                        <a:lumOff val="60000"/>
                      </a:schemeClr>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4">
                        <a:lumMod val="40000"/>
                        <a:lumOff val="60000"/>
                      </a:schemeClr>
                    </a:solidFill>
                  </a:tcPr>
                </a:tc>
                <a:extLst>
                  <a:ext uri="{0D108BD9-81ED-4DB2-BD59-A6C34878D82A}">
                    <a16:rowId xmlns:a16="http://schemas.microsoft.com/office/drawing/2014/main" val="3712945979"/>
                  </a:ext>
                </a:extLst>
              </a:tr>
              <a:tr h="322122">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熱エネルギーシステム</a:t>
                      </a:r>
                    </a:p>
                  </a:txBody>
                  <a:tcP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廣田　真史</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tc>
                  <a:txBody>
                    <a:bodyPr/>
                    <a:lstStyle/>
                    <a:p>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丸山　直樹</a:t>
                      </a:r>
                      <a:endParaRPr kumimoji="1" lang="en-US" altLang="ja-JP" sz="1500" b="1" baseline="0" dirty="0">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西村　顕</a:t>
                      </a:r>
                    </a:p>
                  </a:txBody>
                  <a:tcPr>
                    <a:solidFill>
                      <a:srgbClr val="FFF4E7"/>
                    </a:solidFill>
                  </a:tcPr>
                </a:tc>
                <a:tc>
                  <a:txBody>
                    <a:bodyPr/>
                    <a:lstStyle/>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rgbClr val="FFF4E7"/>
                    </a:solidFill>
                  </a:tcPr>
                </a:tc>
                <a:extLst>
                  <a:ext uri="{0D108BD9-81ED-4DB2-BD59-A6C34878D82A}">
                    <a16:rowId xmlns:a16="http://schemas.microsoft.com/office/drawing/2014/main" val="1822947301"/>
                  </a:ext>
                </a:extLst>
              </a:tr>
              <a:tr h="322122">
                <a:tc vMerge="1">
                  <a:txBody>
                    <a:bodyPr/>
                    <a:lstStyle/>
                    <a:p>
                      <a:endParaRPr kumimoji="1" lang="ja-JP" altLang="en-US" dirty="0"/>
                    </a:p>
                  </a:txBody>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流動制御</a:t>
                      </a:r>
                    </a:p>
                  </a:txBody>
                  <a:tcPr>
                    <a:solidFill>
                      <a:schemeClr val="accent4">
                        <a:lumMod val="40000"/>
                        <a:lumOff val="60000"/>
                      </a:schemeClr>
                    </a:solidFill>
                  </a:tcPr>
                </a:tc>
                <a:tc>
                  <a:txBody>
                    <a:bodyPr/>
                    <a:lstStyle/>
                    <a:p>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辻本　公一</a:t>
                      </a:r>
                      <a:endParaRPr kumimoji="1" lang="en-US" altLang="ja-JP" sz="1500" b="1" baseline="0"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4">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安藤　俊剛</a:t>
                      </a:r>
                    </a:p>
                    <a:p>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solidFill>
                      <a:schemeClr val="accent4">
                        <a:lumMod val="40000"/>
                        <a:lumOff val="60000"/>
                      </a:schemeClr>
                    </a:solidFill>
                  </a:tcPr>
                </a:tc>
                <a:tc>
                  <a:txBody>
                    <a:body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高橋 護</a:t>
                      </a:r>
                    </a:p>
                  </a:txBody>
                  <a:tcPr>
                    <a:solidFill>
                      <a:schemeClr val="accent4">
                        <a:lumMod val="40000"/>
                        <a:lumOff val="60000"/>
                      </a:schemeClr>
                    </a:solidFill>
                  </a:tcPr>
                </a:tc>
                <a:extLst>
                  <a:ext uri="{0D108BD9-81ED-4DB2-BD59-A6C34878D82A}">
                    <a16:rowId xmlns:a16="http://schemas.microsoft.com/office/drawing/2014/main" val="4021310044"/>
                  </a:ext>
                </a:extLst>
              </a:tr>
            </a:tbl>
          </a:graphicData>
        </a:graphic>
      </p:graphicFrame>
    </p:spTree>
    <p:extLst>
      <p:ext uri="{BB962C8B-B14F-4D97-AF65-F5344CB8AC3E}">
        <p14:creationId xmlns:p14="http://schemas.microsoft.com/office/powerpoint/2010/main" val="1808365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568046" y="116615"/>
            <a:ext cx="8293716" cy="67480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rPr>
              <a:t>機械工学コース</a:t>
            </a:r>
          </a:p>
        </p:txBody>
      </p:sp>
      <p:pic>
        <p:nvPicPr>
          <p:cNvPr id="5" name="図 4"/>
          <p:cNvPicPr>
            <a:picLocks noChangeAspect="1"/>
          </p:cNvPicPr>
          <p:nvPr/>
        </p:nvPicPr>
        <p:blipFill>
          <a:blip r:embed="rId3"/>
          <a:stretch>
            <a:fillRect/>
          </a:stretch>
        </p:blipFill>
        <p:spPr>
          <a:xfrm>
            <a:off x="41040" y="2060848"/>
            <a:ext cx="2484671" cy="1865901"/>
          </a:xfrm>
          <a:prstGeom prst="rect">
            <a:avLst/>
          </a:prstGeom>
        </p:spPr>
      </p:pic>
      <p:sp>
        <p:nvSpPr>
          <p:cNvPr id="20" name="テキスト ボックス 5"/>
          <p:cNvSpPr txBox="1">
            <a:spLocks noChangeArrowheads="1"/>
          </p:cNvSpPr>
          <p:nvPr/>
        </p:nvSpPr>
        <p:spPr bwMode="auto">
          <a:xfrm>
            <a:off x="212563" y="3869598"/>
            <a:ext cx="2313148" cy="338554"/>
          </a:xfrm>
          <a:prstGeom prst="rect">
            <a:avLst/>
          </a:prstGeom>
          <a:noFill/>
          <a:ln w="9525">
            <a:noFill/>
            <a:miter lim="800000"/>
            <a:headEnd/>
            <a:tailEnd/>
          </a:ln>
        </p:spPr>
        <p:txBody>
          <a:bodyPr wrap="square">
            <a:spAutoFit/>
          </a:bodyPr>
          <a:lstStyle/>
          <a:p>
            <a:r>
              <a:rPr lang="ja-JP" altLang="en-US" sz="1600" dirty="0">
                <a:solidFill>
                  <a:srgbClr val="000000"/>
                </a:solidFill>
                <a:latin typeface="+mj-ea"/>
                <a:ea typeface="+mj-ea"/>
              </a:rPr>
              <a:t>上肢動作支援ロボット</a:t>
            </a:r>
          </a:p>
        </p:txBody>
      </p:sp>
      <p:pic>
        <p:nvPicPr>
          <p:cNvPr id="23" name="Picture 20"/>
          <p:cNvPicPr>
            <a:picLocks noChangeAspect="1" noChangeArrowheads="1"/>
          </p:cNvPicPr>
          <p:nvPr/>
        </p:nvPicPr>
        <p:blipFill rotWithShape="1">
          <a:blip r:embed="rId4"/>
          <a:srcRect t="10745"/>
          <a:stretch/>
        </p:blipFill>
        <p:spPr bwMode="auto">
          <a:xfrm>
            <a:off x="323528" y="4509120"/>
            <a:ext cx="1861557" cy="1834068"/>
          </a:xfrm>
          <a:prstGeom prst="rect">
            <a:avLst/>
          </a:prstGeom>
          <a:noFill/>
          <a:ln w="9525">
            <a:noFill/>
            <a:miter lim="800000"/>
            <a:headEnd/>
            <a:tailEnd/>
          </a:ln>
        </p:spPr>
      </p:pic>
      <p:sp>
        <p:nvSpPr>
          <p:cNvPr id="24" name="Text Box 18"/>
          <p:cNvSpPr txBox="1">
            <a:spLocks noChangeArrowheads="1"/>
          </p:cNvSpPr>
          <p:nvPr/>
        </p:nvSpPr>
        <p:spPr bwMode="auto">
          <a:xfrm>
            <a:off x="404232" y="6332613"/>
            <a:ext cx="1431395" cy="338554"/>
          </a:xfrm>
          <a:prstGeom prst="rect">
            <a:avLst/>
          </a:prstGeom>
          <a:noFill/>
          <a:ln w="9525">
            <a:noFill/>
            <a:miter lim="800000"/>
            <a:headEnd/>
            <a:tailEnd/>
          </a:ln>
        </p:spPr>
        <p:txBody>
          <a:bodyPr wrap="square">
            <a:spAutoFit/>
          </a:bodyPr>
          <a:lstStyle/>
          <a:p>
            <a:pPr algn="r"/>
            <a:r>
              <a:rPr lang="ja-JP" altLang="en-US" sz="1600" dirty="0">
                <a:latin typeface="Times New Roman" pitchFamily="18" charset="0"/>
              </a:rPr>
              <a:t>自律走行車</a:t>
            </a:r>
          </a:p>
        </p:txBody>
      </p:sp>
      <p:sp>
        <p:nvSpPr>
          <p:cNvPr id="32" name="Text Box 18"/>
          <p:cNvSpPr txBox="1">
            <a:spLocks noChangeArrowheads="1"/>
          </p:cNvSpPr>
          <p:nvPr/>
        </p:nvSpPr>
        <p:spPr bwMode="auto">
          <a:xfrm>
            <a:off x="7273300" y="3524735"/>
            <a:ext cx="1547172" cy="584775"/>
          </a:xfrm>
          <a:prstGeom prst="rect">
            <a:avLst/>
          </a:prstGeom>
          <a:noFill/>
          <a:ln w="9525">
            <a:noFill/>
            <a:miter lim="800000"/>
            <a:headEnd/>
            <a:tailEnd/>
          </a:ln>
        </p:spPr>
        <p:txBody>
          <a:bodyPr wrap="square">
            <a:spAutoFit/>
          </a:bodyPr>
          <a:lstStyle/>
          <a:p>
            <a:pPr algn="ctr"/>
            <a:r>
              <a:rPr lang="ja-JP" altLang="en-US" sz="1600" dirty="0">
                <a:latin typeface="Times New Roman" pitchFamily="18" charset="0"/>
              </a:rPr>
              <a:t>超精密加工と新素材開発</a:t>
            </a:r>
          </a:p>
        </p:txBody>
      </p:sp>
      <p:pic>
        <p:nvPicPr>
          <p:cNvPr id="14" name="図 13"/>
          <p:cNvPicPr>
            <a:picLocks noChangeAspect="1"/>
          </p:cNvPicPr>
          <p:nvPr/>
        </p:nvPicPr>
        <p:blipFill rotWithShape="1">
          <a:blip r:embed="rId5"/>
          <a:srcRect l="24976" t="10074" r="12464" b="10074"/>
          <a:stretch/>
        </p:blipFill>
        <p:spPr>
          <a:xfrm>
            <a:off x="5450051" y="2214534"/>
            <a:ext cx="1611131" cy="1546687"/>
          </a:xfrm>
          <a:prstGeom prst="rect">
            <a:avLst/>
          </a:prstGeom>
        </p:spPr>
      </p:pic>
      <p:sp>
        <p:nvSpPr>
          <p:cNvPr id="37" name="Text Box 18"/>
          <p:cNvSpPr txBox="1">
            <a:spLocks noChangeArrowheads="1"/>
          </p:cNvSpPr>
          <p:nvPr/>
        </p:nvSpPr>
        <p:spPr bwMode="auto">
          <a:xfrm>
            <a:off x="5246712" y="3778070"/>
            <a:ext cx="2053228" cy="338554"/>
          </a:xfrm>
          <a:prstGeom prst="rect">
            <a:avLst/>
          </a:prstGeom>
          <a:noFill/>
          <a:ln w="9525">
            <a:noFill/>
            <a:miter lim="800000"/>
            <a:headEnd/>
            <a:tailEnd/>
          </a:ln>
        </p:spPr>
        <p:txBody>
          <a:bodyPr wrap="square">
            <a:spAutoFit/>
          </a:bodyPr>
          <a:lstStyle/>
          <a:p>
            <a:pPr algn="ctr"/>
            <a:r>
              <a:rPr lang="ja-JP" altLang="en-US" sz="1600" dirty="0">
                <a:latin typeface="Times New Roman" pitchFamily="18" charset="0"/>
              </a:rPr>
              <a:t>レーザ加工技術</a:t>
            </a:r>
          </a:p>
        </p:txBody>
      </p:sp>
      <p:sp>
        <p:nvSpPr>
          <p:cNvPr id="38" name="角丸四角形 37"/>
          <p:cNvSpPr/>
          <p:nvPr/>
        </p:nvSpPr>
        <p:spPr>
          <a:xfrm>
            <a:off x="5466027" y="1124744"/>
            <a:ext cx="3354445" cy="589331"/>
          </a:xfrm>
          <a:prstGeom prst="roundRect">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機能創成プロセス講座</a:t>
            </a:r>
          </a:p>
        </p:txBody>
      </p:sp>
      <p:sp>
        <p:nvSpPr>
          <p:cNvPr id="39" name="角丸四角形 38"/>
          <p:cNvSpPr/>
          <p:nvPr/>
        </p:nvSpPr>
        <p:spPr>
          <a:xfrm>
            <a:off x="89375" y="1150565"/>
            <a:ext cx="5276472" cy="589331"/>
          </a:xfrm>
          <a:prstGeom prst="roundRect">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ロボティクス・メカトロニクス講座</a:t>
            </a:r>
          </a:p>
        </p:txBody>
      </p:sp>
      <p:pic>
        <p:nvPicPr>
          <p:cNvPr id="10" name="図 9"/>
          <p:cNvPicPr>
            <a:picLocks noChangeAspect="1"/>
          </p:cNvPicPr>
          <p:nvPr/>
        </p:nvPicPr>
        <p:blipFill>
          <a:blip r:embed="rId6"/>
          <a:stretch>
            <a:fillRect/>
          </a:stretch>
        </p:blipFill>
        <p:spPr>
          <a:xfrm>
            <a:off x="7273300" y="2132856"/>
            <a:ext cx="1433284" cy="1415975"/>
          </a:xfrm>
          <a:prstGeom prst="rect">
            <a:avLst/>
          </a:prstGeom>
        </p:spPr>
      </p:pic>
      <p:pic>
        <p:nvPicPr>
          <p:cNvPr id="6" name="図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7611" y="2327151"/>
            <a:ext cx="1987292" cy="3664555"/>
          </a:xfrm>
          <a:prstGeom prst="rect">
            <a:avLst/>
          </a:prstGeom>
        </p:spPr>
      </p:pic>
      <p:sp>
        <p:nvSpPr>
          <p:cNvPr id="29" name="Text Box 18"/>
          <p:cNvSpPr txBox="1">
            <a:spLocks noChangeArrowheads="1"/>
          </p:cNvSpPr>
          <p:nvPr/>
        </p:nvSpPr>
        <p:spPr bwMode="auto">
          <a:xfrm>
            <a:off x="2544729" y="6012577"/>
            <a:ext cx="2315303" cy="584775"/>
          </a:xfrm>
          <a:prstGeom prst="rect">
            <a:avLst/>
          </a:prstGeom>
          <a:noFill/>
          <a:ln w="9525">
            <a:noFill/>
            <a:miter lim="800000"/>
            <a:headEnd/>
            <a:tailEnd/>
          </a:ln>
        </p:spPr>
        <p:txBody>
          <a:bodyPr wrap="square">
            <a:spAutoFit/>
          </a:bodyPr>
          <a:lstStyle/>
          <a:p>
            <a:pPr algn="ctr"/>
            <a:r>
              <a:rPr lang="en-US" altLang="ja-JP" sz="1600" dirty="0">
                <a:latin typeface="+mn-ea"/>
                <a:ea typeface="+mn-ea"/>
              </a:rPr>
              <a:t>HMD</a:t>
            </a:r>
            <a:r>
              <a:rPr lang="ja-JP" altLang="en-US" sz="1600" dirty="0">
                <a:latin typeface="+mn-ea"/>
                <a:ea typeface="+mn-ea"/>
              </a:rPr>
              <a:t>と動作計測装置を</a:t>
            </a:r>
            <a:endParaRPr lang="en-US" altLang="ja-JP" sz="1600" dirty="0">
              <a:latin typeface="+mn-ea"/>
              <a:ea typeface="+mn-ea"/>
            </a:endParaRPr>
          </a:p>
          <a:p>
            <a:pPr algn="ctr"/>
            <a:r>
              <a:rPr lang="ja-JP" altLang="en-US" sz="1600" dirty="0">
                <a:latin typeface="+mn-ea"/>
                <a:ea typeface="+mn-ea"/>
              </a:rPr>
              <a:t>装着した学習者</a:t>
            </a:r>
          </a:p>
        </p:txBody>
      </p:sp>
      <p:pic>
        <p:nvPicPr>
          <p:cNvPr id="9" name="図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59915" y="4426728"/>
            <a:ext cx="2844480" cy="2052719"/>
          </a:xfrm>
          <a:prstGeom prst="rect">
            <a:avLst/>
          </a:prstGeom>
        </p:spPr>
      </p:pic>
      <p:sp>
        <p:nvSpPr>
          <p:cNvPr id="36" name="Text Box 18"/>
          <p:cNvSpPr txBox="1">
            <a:spLocks noChangeArrowheads="1"/>
          </p:cNvSpPr>
          <p:nvPr/>
        </p:nvSpPr>
        <p:spPr bwMode="auto">
          <a:xfrm>
            <a:off x="5976229" y="6507743"/>
            <a:ext cx="2011857" cy="338554"/>
          </a:xfrm>
          <a:prstGeom prst="rect">
            <a:avLst/>
          </a:prstGeom>
          <a:noFill/>
          <a:ln w="9525">
            <a:noFill/>
            <a:miter lim="800000"/>
            <a:headEnd/>
            <a:tailEnd/>
          </a:ln>
        </p:spPr>
        <p:txBody>
          <a:bodyPr wrap="square">
            <a:spAutoFit/>
          </a:bodyPr>
          <a:lstStyle/>
          <a:p>
            <a:pPr algn="r"/>
            <a:r>
              <a:rPr lang="ja-JP" altLang="en-US" sz="1600" dirty="0">
                <a:latin typeface="Times New Roman" pitchFamily="18" charset="0"/>
              </a:rPr>
              <a:t>高圧粘度計測装置</a:t>
            </a:r>
          </a:p>
        </p:txBody>
      </p:sp>
    </p:spTree>
    <p:extLst>
      <p:ext uri="{BB962C8B-B14F-4D97-AF65-F5344CB8AC3E}">
        <p14:creationId xmlns:p14="http://schemas.microsoft.com/office/powerpoint/2010/main" val="476895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568046" y="116615"/>
            <a:ext cx="8293716" cy="67480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rPr>
              <a:t>機械工学コース</a:t>
            </a:r>
          </a:p>
        </p:txBody>
      </p:sp>
      <p:sp>
        <p:nvSpPr>
          <p:cNvPr id="38" name="角丸四角形 37"/>
          <p:cNvSpPr/>
          <p:nvPr/>
        </p:nvSpPr>
        <p:spPr>
          <a:xfrm>
            <a:off x="5004048" y="1111477"/>
            <a:ext cx="3816000" cy="589331"/>
          </a:xfrm>
          <a:prstGeom prst="roundRect">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環境エネルギー講座</a:t>
            </a:r>
          </a:p>
        </p:txBody>
      </p:sp>
      <p:sp>
        <p:nvSpPr>
          <p:cNvPr id="39" name="角丸四角形 38"/>
          <p:cNvSpPr/>
          <p:nvPr/>
        </p:nvSpPr>
        <p:spPr>
          <a:xfrm>
            <a:off x="580374" y="1111477"/>
            <a:ext cx="3852000" cy="589331"/>
          </a:xfrm>
          <a:prstGeom prst="roundRect">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機械物理学講座</a:t>
            </a:r>
          </a:p>
        </p:txBody>
      </p:sp>
      <p:sp>
        <p:nvSpPr>
          <p:cNvPr id="22" name="Text Box 63"/>
          <p:cNvSpPr txBox="1">
            <a:spLocks noChangeArrowheads="1"/>
          </p:cNvSpPr>
          <p:nvPr/>
        </p:nvSpPr>
        <p:spPr bwMode="auto">
          <a:xfrm>
            <a:off x="7557621" y="3889332"/>
            <a:ext cx="902811" cy="307777"/>
          </a:xfrm>
          <a:prstGeom prst="rect">
            <a:avLst/>
          </a:prstGeom>
          <a:noFill/>
          <a:ln w="9525">
            <a:noFill/>
            <a:miter lim="800000"/>
            <a:headEnd/>
            <a:tailEnd/>
          </a:ln>
        </p:spPr>
        <p:txBody>
          <a:bodyPr wrap="none">
            <a:spAutoFit/>
          </a:bodyPr>
          <a:lstStyle/>
          <a:p>
            <a:pPr>
              <a:defRPr/>
            </a:pPr>
            <a:r>
              <a:rPr kumimoji="0" lang="ja-JP" altLang="en-US" sz="1400" kern="0" dirty="0"/>
              <a:t>燃料電池</a:t>
            </a:r>
          </a:p>
        </p:txBody>
      </p:sp>
      <p:sp>
        <p:nvSpPr>
          <p:cNvPr id="25" name="Text Box 63"/>
          <p:cNvSpPr txBox="1">
            <a:spLocks noChangeArrowheads="1"/>
          </p:cNvSpPr>
          <p:nvPr/>
        </p:nvSpPr>
        <p:spPr bwMode="auto">
          <a:xfrm>
            <a:off x="5879089" y="6552651"/>
            <a:ext cx="1800493" cy="307777"/>
          </a:xfrm>
          <a:prstGeom prst="rect">
            <a:avLst/>
          </a:prstGeom>
          <a:noFill/>
          <a:ln w="9525">
            <a:noFill/>
            <a:miter lim="800000"/>
            <a:headEnd/>
            <a:tailEnd/>
          </a:ln>
        </p:spPr>
        <p:txBody>
          <a:bodyPr wrap="none">
            <a:spAutoFit/>
          </a:bodyPr>
          <a:lstStyle/>
          <a:p>
            <a:pPr>
              <a:defRPr/>
            </a:pPr>
            <a:r>
              <a:rPr kumimoji="0" lang="ja-JP" altLang="en-US" sz="1400" kern="0" dirty="0">
                <a:solidFill>
                  <a:srgbClr val="000000"/>
                </a:solidFill>
              </a:rPr>
              <a:t>再生可能エネルギー</a:t>
            </a:r>
          </a:p>
        </p:txBody>
      </p:sp>
      <p:sp>
        <p:nvSpPr>
          <p:cNvPr id="26" name="Text Box 11"/>
          <p:cNvSpPr txBox="1">
            <a:spLocks noChangeArrowheads="1"/>
          </p:cNvSpPr>
          <p:nvPr/>
        </p:nvSpPr>
        <p:spPr bwMode="auto">
          <a:xfrm>
            <a:off x="4233472" y="3866086"/>
            <a:ext cx="3095647" cy="386273"/>
          </a:xfrm>
          <a:prstGeom prst="rect">
            <a:avLst/>
          </a:prstGeom>
          <a:noFill/>
          <a:ln w="9525">
            <a:noFill/>
            <a:miter lim="800000"/>
            <a:headEnd/>
            <a:tailEnd/>
          </a:ln>
        </p:spPr>
        <p:txBody>
          <a:bodyPr lIns="90000" tIns="54720" rIns="90000" bIns="45000"/>
          <a:lstStyle/>
          <a:p>
            <a:pPr algn="ctr" defTabSz="449251">
              <a:lnSpc>
                <a:spcPct val="93000"/>
              </a:lnSpc>
              <a:buSzPct val="100000"/>
              <a:tabLst>
                <a:tab pos="0" algn="l"/>
                <a:tab pos="447663" algn="l"/>
                <a:tab pos="896916" algn="l"/>
                <a:tab pos="1346166" algn="l"/>
                <a:tab pos="1795418" algn="l"/>
                <a:tab pos="2244669" algn="l"/>
                <a:tab pos="2693921" algn="l"/>
                <a:tab pos="3143172" algn="l"/>
                <a:tab pos="3592424" algn="l"/>
                <a:tab pos="4041674" algn="l"/>
                <a:tab pos="4490926" algn="l"/>
                <a:tab pos="4940176" algn="l"/>
                <a:tab pos="5389428" algn="l"/>
                <a:tab pos="5838679" algn="l"/>
                <a:tab pos="6287931" algn="l"/>
                <a:tab pos="6737182" algn="l"/>
                <a:tab pos="7186434" algn="l"/>
                <a:tab pos="7635684" algn="l"/>
                <a:tab pos="8084937" algn="l"/>
                <a:tab pos="8534187" algn="l"/>
                <a:tab pos="8983438" algn="l"/>
              </a:tabLst>
            </a:pPr>
            <a:r>
              <a:rPr kumimoji="0" lang="ja-JP" altLang="en-US" sz="1400" dirty="0">
                <a:latin typeface="+mn-ea"/>
              </a:rPr>
              <a:t>沸騰の数値シミュレーション</a:t>
            </a:r>
          </a:p>
        </p:txBody>
      </p:sp>
      <p:pic>
        <p:nvPicPr>
          <p:cNvPr id="30" name="図 29"/>
          <p:cNvPicPr>
            <a:picLocks noChangeAspect="1"/>
          </p:cNvPicPr>
          <p:nvPr/>
        </p:nvPicPr>
        <p:blipFill>
          <a:blip r:embed="rId3"/>
          <a:stretch>
            <a:fillRect/>
          </a:stretch>
        </p:blipFill>
        <p:spPr>
          <a:xfrm>
            <a:off x="2437911" y="1755360"/>
            <a:ext cx="2081327" cy="2090456"/>
          </a:xfrm>
          <a:prstGeom prst="rect">
            <a:avLst/>
          </a:prstGeom>
        </p:spPr>
      </p:pic>
      <p:pic>
        <p:nvPicPr>
          <p:cNvPr id="34" name="図 33"/>
          <p:cNvPicPr>
            <a:picLocks noChangeAspect="1"/>
          </p:cNvPicPr>
          <p:nvPr/>
        </p:nvPicPr>
        <p:blipFill>
          <a:blip r:embed="rId4"/>
          <a:stretch>
            <a:fillRect/>
          </a:stretch>
        </p:blipFill>
        <p:spPr>
          <a:xfrm>
            <a:off x="245940" y="2362049"/>
            <a:ext cx="2046803" cy="3371207"/>
          </a:xfrm>
          <a:prstGeom prst="rect">
            <a:avLst/>
          </a:prstGeom>
        </p:spPr>
      </p:pic>
      <p:sp>
        <p:nvSpPr>
          <p:cNvPr id="35" name="Text Box 18"/>
          <p:cNvSpPr txBox="1">
            <a:spLocks noChangeArrowheads="1"/>
          </p:cNvSpPr>
          <p:nvPr/>
        </p:nvSpPr>
        <p:spPr bwMode="auto">
          <a:xfrm>
            <a:off x="2397154" y="3636316"/>
            <a:ext cx="2267252" cy="523220"/>
          </a:xfrm>
          <a:prstGeom prst="rect">
            <a:avLst/>
          </a:prstGeom>
          <a:noFill/>
          <a:ln w="9525">
            <a:noFill/>
            <a:miter lim="800000"/>
            <a:headEnd/>
            <a:tailEnd/>
          </a:ln>
        </p:spPr>
        <p:txBody>
          <a:bodyPr wrap="square">
            <a:spAutoFit/>
          </a:bodyPr>
          <a:lstStyle/>
          <a:p>
            <a:pPr algn="ctr"/>
            <a:r>
              <a:rPr lang="ja-JP" altLang="en-US" sz="1400" dirty="0">
                <a:latin typeface="Times New Roman" pitchFamily="18" charset="0"/>
              </a:rPr>
              <a:t>結晶成長・材料物性</a:t>
            </a:r>
            <a:endParaRPr lang="en-US" altLang="ja-JP" sz="1400" dirty="0">
              <a:latin typeface="Times New Roman" pitchFamily="18" charset="0"/>
            </a:endParaRPr>
          </a:p>
          <a:p>
            <a:pPr algn="ctr"/>
            <a:r>
              <a:rPr lang="ja-JP" altLang="en-US" sz="1400" dirty="0">
                <a:latin typeface="Times New Roman" pitchFamily="18" charset="0"/>
              </a:rPr>
              <a:t>のシミュレーション</a:t>
            </a:r>
          </a:p>
        </p:txBody>
      </p:sp>
      <p:sp>
        <p:nvSpPr>
          <p:cNvPr id="40" name="正方形/長方形 39"/>
          <p:cNvSpPr/>
          <p:nvPr/>
        </p:nvSpPr>
        <p:spPr>
          <a:xfrm>
            <a:off x="179512" y="5798508"/>
            <a:ext cx="2137970" cy="523220"/>
          </a:xfrm>
          <a:prstGeom prst="rect">
            <a:avLst/>
          </a:prstGeom>
          <a:noFill/>
        </p:spPr>
        <p:txBody>
          <a:bodyPr wrap="square">
            <a:spAutoFit/>
          </a:bodyPr>
          <a:lstStyle/>
          <a:p>
            <a:pPr algn="ctr">
              <a:defRPr/>
            </a:pPr>
            <a:r>
              <a:rPr kumimoji="0" lang="ja-JP" altLang="en-US" sz="1400" kern="0" dirty="0">
                <a:solidFill>
                  <a:srgbClr val="000000"/>
                </a:solidFill>
                <a:latin typeface="Times New Roman" pitchFamily="18" charset="0"/>
              </a:rPr>
              <a:t>バイオメカニクスによる</a:t>
            </a:r>
            <a:endParaRPr kumimoji="0" lang="en-US" altLang="ja-JP" sz="1400" kern="0" dirty="0">
              <a:solidFill>
                <a:srgbClr val="000000"/>
              </a:solidFill>
              <a:latin typeface="Times New Roman" pitchFamily="18" charset="0"/>
            </a:endParaRPr>
          </a:p>
          <a:p>
            <a:pPr algn="ctr">
              <a:defRPr/>
            </a:pPr>
            <a:r>
              <a:rPr kumimoji="0" lang="ja-JP" altLang="en-US" sz="1400" kern="0" dirty="0">
                <a:solidFill>
                  <a:srgbClr val="000000"/>
                </a:solidFill>
                <a:latin typeface="Times New Roman" pitchFamily="18" charset="0"/>
              </a:rPr>
              <a:t>医療技術貢献</a:t>
            </a:r>
          </a:p>
        </p:txBody>
      </p:sp>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62595" y="4302421"/>
            <a:ext cx="1847173" cy="1847173"/>
          </a:xfrm>
          <a:prstGeom prst="rect">
            <a:avLst/>
          </a:prstGeom>
        </p:spPr>
      </p:pic>
      <p:sp>
        <p:nvSpPr>
          <p:cNvPr id="41" name="Text Box 63"/>
          <p:cNvSpPr txBox="1">
            <a:spLocks noChangeArrowheads="1"/>
          </p:cNvSpPr>
          <p:nvPr/>
        </p:nvSpPr>
        <p:spPr bwMode="auto">
          <a:xfrm>
            <a:off x="2607290" y="6167490"/>
            <a:ext cx="1846980" cy="523220"/>
          </a:xfrm>
          <a:prstGeom prst="rect">
            <a:avLst/>
          </a:prstGeom>
          <a:noFill/>
          <a:ln w="9525">
            <a:noFill/>
            <a:miter lim="800000"/>
            <a:headEnd/>
            <a:tailEnd/>
          </a:ln>
        </p:spPr>
        <p:txBody>
          <a:bodyPr wrap="none">
            <a:spAutoFit/>
          </a:bodyPr>
          <a:lstStyle/>
          <a:p>
            <a:pPr algn="ctr">
              <a:defRPr/>
            </a:pPr>
            <a:r>
              <a:rPr kumimoji="0" lang="ja-JP" altLang="en-US" sz="1400" kern="0" dirty="0">
                <a:solidFill>
                  <a:srgbClr val="000000"/>
                </a:solidFill>
              </a:rPr>
              <a:t>シミュレーションによる</a:t>
            </a:r>
            <a:endParaRPr kumimoji="0" lang="en-US" altLang="ja-JP" sz="1400" kern="0" dirty="0">
              <a:solidFill>
                <a:srgbClr val="000000"/>
              </a:solidFill>
            </a:endParaRPr>
          </a:p>
          <a:p>
            <a:pPr algn="ctr">
              <a:defRPr/>
            </a:pPr>
            <a:r>
              <a:rPr kumimoji="0" lang="ja-JP" altLang="en-US" sz="1400" kern="0" dirty="0">
                <a:solidFill>
                  <a:srgbClr val="000000"/>
                </a:solidFill>
              </a:rPr>
              <a:t>体心立方格子</a:t>
            </a:r>
          </a:p>
        </p:txBody>
      </p:sp>
      <p:pic>
        <p:nvPicPr>
          <p:cNvPr id="18" name="Picture 18"/>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128" r="6686"/>
          <a:stretch/>
        </p:blipFill>
        <p:spPr>
          <a:xfrm>
            <a:off x="6924311" y="1772816"/>
            <a:ext cx="2088000" cy="2093138"/>
          </a:xfrm>
          <a:prstGeom prst="rect">
            <a:avLst/>
          </a:prstGeom>
          <a:noFill/>
          <a:ln/>
          <a:extLst>
            <a:ext uri="{91240B29-F687-4F45-9708-019B960494DF}">
              <a14:hiddenLine xmlns:a14="http://schemas.microsoft.com/office/drawing/2010/main" w="19050" cap="flat" cmpd="sng">
                <a:solidFill>
                  <a:schemeClr val="bg1"/>
                </a:solidFill>
                <a:prstDash val="solid"/>
                <a:miter lim="800000"/>
                <a:headEnd/>
                <a:tailEnd/>
              </a14:hiddenLine>
            </a:ext>
          </a:extLst>
        </p:spPr>
      </p:pic>
      <p:pic>
        <p:nvPicPr>
          <p:cNvPr id="20" name="図 1"/>
          <p:cNvPicPr>
            <a:picLocks noChangeAspect="1"/>
          </p:cNvPicPr>
          <p:nvPr/>
        </p:nvPicPr>
        <p:blipFill rotWithShape="1">
          <a:blip r:embed="rId7" cstate="print">
            <a:extLst>
              <a:ext uri="{28A0092B-C50C-407E-A947-70E740481C1C}">
                <a14:useLocalDpi xmlns:a14="http://schemas.microsoft.com/office/drawing/2010/main" val="0"/>
              </a:ext>
            </a:extLst>
          </a:blip>
          <a:srcRect l="6762" r="6198"/>
          <a:stretch/>
        </p:blipFill>
        <p:spPr bwMode="auto">
          <a:xfrm>
            <a:off x="4703595" y="1779603"/>
            <a:ext cx="2088000" cy="203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4"/>
          <p:cNvPicPr>
            <a:picLocks noChangeAspect="1"/>
          </p:cNvPicPr>
          <p:nvPr/>
        </p:nvPicPr>
        <p:blipFill rotWithShape="1">
          <a:blip r:embed="rId8"/>
          <a:srcRect t="2550" b="9046"/>
          <a:stretch/>
        </p:blipFill>
        <p:spPr>
          <a:xfrm>
            <a:off x="5182771" y="4255413"/>
            <a:ext cx="3256562" cy="2304000"/>
          </a:xfrm>
          <a:prstGeom prst="rect">
            <a:avLst/>
          </a:prstGeom>
        </p:spPr>
      </p:pic>
    </p:spTree>
    <p:extLst>
      <p:ext uri="{BB962C8B-B14F-4D97-AF65-F5344CB8AC3E}">
        <p14:creationId xmlns:p14="http://schemas.microsoft.com/office/powerpoint/2010/main" val="3210546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p:cNvGraphicFramePr>
            <a:graphicFrameLocks noGrp="1"/>
          </p:cNvGraphicFramePr>
          <p:nvPr>
            <p:extLst>
              <p:ext uri="{D42A27DB-BD31-4B8C-83A1-F6EECF244321}">
                <p14:modId xmlns:p14="http://schemas.microsoft.com/office/powerpoint/2010/main" val="1208437499"/>
              </p:ext>
            </p:extLst>
          </p:nvPr>
        </p:nvGraphicFramePr>
        <p:xfrm>
          <a:off x="264047" y="601799"/>
          <a:ext cx="8568951" cy="5026132"/>
        </p:xfrm>
        <a:graphic>
          <a:graphicData uri="http://schemas.openxmlformats.org/drawingml/2006/table">
            <a:tbl>
              <a:tblPr firstRow="1" bandRow="1"/>
              <a:tblGrid>
                <a:gridCol w="1912382">
                  <a:extLst>
                    <a:ext uri="{9D8B030D-6E8A-4147-A177-3AD203B41FA5}">
                      <a16:colId xmlns:a16="http://schemas.microsoft.com/office/drawing/2014/main" val="41524906"/>
                    </a:ext>
                  </a:extLst>
                </a:gridCol>
                <a:gridCol w="2114136">
                  <a:extLst>
                    <a:ext uri="{9D8B030D-6E8A-4147-A177-3AD203B41FA5}">
                      <a16:colId xmlns:a16="http://schemas.microsoft.com/office/drawing/2014/main" val="2483283372"/>
                    </a:ext>
                  </a:extLst>
                </a:gridCol>
                <a:gridCol w="1518097">
                  <a:extLst>
                    <a:ext uri="{9D8B030D-6E8A-4147-A177-3AD203B41FA5}">
                      <a16:colId xmlns:a16="http://schemas.microsoft.com/office/drawing/2014/main" val="3096281867"/>
                    </a:ext>
                  </a:extLst>
                </a:gridCol>
                <a:gridCol w="1512168">
                  <a:extLst>
                    <a:ext uri="{9D8B030D-6E8A-4147-A177-3AD203B41FA5}">
                      <a16:colId xmlns:a16="http://schemas.microsoft.com/office/drawing/2014/main" val="727405276"/>
                    </a:ext>
                  </a:extLst>
                </a:gridCol>
                <a:gridCol w="1512168">
                  <a:extLst>
                    <a:ext uri="{9D8B030D-6E8A-4147-A177-3AD203B41FA5}">
                      <a16:colId xmlns:a16="http://schemas.microsoft.com/office/drawing/2014/main" val="2666712648"/>
                    </a:ext>
                  </a:extLst>
                </a:gridCol>
              </a:tblGrid>
              <a:tr h="360040">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講座名</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教育研究分野</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准教授</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助教</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391949729"/>
                  </a:ext>
                </a:extLst>
              </a:tr>
              <a:tr h="504056">
                <a:tc rowSpan="2">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ロボティクス・</a:t>
                      </a:r>
                      <a:endParaRPr kumimoji="1" lang="en-US" altLang="ja-JP"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メカトロニクス</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知能ロボティクス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矢野　賢一</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加藤　典彦</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松井　博和</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C00000">
                        <a:lumMod val="20000"/>
                        <a:lumOff val="80000"/>
                      </a:srgbClr>
                    </a:solidFill>
                  </a:tcPr>
                </a:tc>
                <a:extLst>
                  <a:ext uri="{0D108BD9-81ED-4DB2-BD59-A6C34878D82A}">
                    <a16:rowId xmlns:a16="http://schemas.microsoft.com/office/drawing/2014/main" val="3630334715"/>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rPr>
                        <a:t>人間支援システム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池浦　良淳</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latin typeface="メイリオ" panose="020B0604030504040204" pitchFamily="50" charset="-128"/>
                          <a:ea typeface="メイリオ" panose="020B0604030504040204" pitchFamily="50" charset="-128"/>
                          <a:cs typeface="メイリオ" panose="020B0604030504040204" pitchFamily="50" charset="-128"/>
                        </a:rPr>
                        <a:t>早川　聡一郎</a:t>
                      </a: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229692467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機能創成プロセス</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36C09"/>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材料機能設計</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川上　博士</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尾崎　仁志</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366161910"/>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集積加工システム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高橋　裕</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中西　栄徳</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957424734"/>
                  </a:ext>
                </a:extLst>
              </a:tr>
              <a:tr h="491888">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ナノ加工計測</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中村　裕一</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松井 正仁</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58370341"/>
                  </a:ext>
                </a:extLst>
              </a:tr>
              <a:tr h="361030">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機械物理学</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生体システム工学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稲葉　忠司</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吉川　高正</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馬場創太郎</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41043631"/>
                  </a:ext>
                </a:extLst>
              </a:tr>
              <a:tr h="2160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物理学</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鳥飼正志</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68556652"/>
                  </a:ext>
                </a:extLst>
              </a:tr>
              <a:tr h="249124">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量子応用工学</a:t>
                      </a: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小竹　茂夫</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河村　貴宏</a:t>
                      </a:r>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00FF">
                        <a:lumMod val="20000"/>
                        <a:lumOff val="80000"/>
                      </a:srgbClr>
                    </a:solidFill>
                  </a:tcPr>
                </a:tc>
                <a:extLst>
                  <a:ext uri="{0D108BD9-81ED-4DB2-BD59-A6C34878D82A}">
                    <a16:rowId xmlns:a16="http://schemas.microsoft.com/office/drawing/2014/main" val="560622192"/>
                  </a:ext>
                </a:extLst>
              </a:tr>
              <a:tr h="322122">
                <a:tc rowSpan="3">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1" lang="en-US" altLang="ja-JP"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環境エネルギー</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3CC33"/>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エネルギー環境工学</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前田　太佳夫</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鎌田　泰成</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3712945979"/>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熱エネルギーシステム</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廣田　真史</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丸山　直樹</a:t>
                      </a:r>
                      <a:endParaRPr kumimoji="1" lang="en-US" altLang="ja-JP"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西村　顕</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F4E7"/>
                    </a:solidFill>
                  </a:tcPr>
                </a:tc>
                <a:extLst>
                  <a:ext uri="{0D108BD9-81ED-4DB2-BD59-A6C34878D82A}">
                    <a16:rowId xmlns:a16="http://schemas.microsoft.com/office/drawing/2014/main" val="1822947301"/>
                  </a:ext>
                </a:extLst>
              </a:tr>
              <a:tr h="322122">
                <a:tc vMerge="1">
                  <a:txBody>
                    <a:bodyPr/>
                    <a:lstStyle/>
                    <a:p>
                      <a:endParaRPr kumimoji="1" lang="ja-JP" altLang="en-US" dirty="0"/>
                    </a:p>
                  </a:txBody>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流動制御</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辻本　公一</a:t>
                      </a:r>
                      <a:endParaRPr kumimoji="1" lang="en-US" altLang="ja-JP"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baseline="0"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安藤　俊剛</a:t>
                      </a:r>
                    </a:p>
                    <a:p>
                      <a:endPar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ja-JP" altLang="en-US" sz="1500" b="1" dirty="0">
                          <a:solidFill>
                            <a:schemeClr val="bg1">
                              <a:lumMod val="65000"/>
                            </a:schemeClr>
                          </a:solidFill>
                          <a:latin typeface="メイリオ" panose="020B0604030504040204" pitchFamily="50" charset="-128"/>
                          <a:ea typeface="メイリオ" panose="020B0604030504040204" pitchFamily="50" charset="-128"/>
                          <a:cs typeface="メイリオ" panose="020B0604030504040204" pitchFamily="50" charset="-128"/>
                        </a:rPr>
                        <a:t>高橋 護</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2D050">
                        <a:lumMod val="40000"/>
                        <a:lumOff val="60000"/>
                      </a:srgbClr>
                    </a:solidFill>
                  </a:tcPr>
                </a:tc>
                <a:extLst>
                  <a:ext uri="{0D108BD9-81ED-4DB2-BD59-A6C34878D82A}">
                    <a16:rowId xmlns:a16="http://schemas.microsoft.com/office/drawing/2014/main" val="4021310044"/>
                  </a:ext>
                </a:extLst>
              </a:tr>
            </a:tbl>
          </a:graphicData>
        </a:graphic>
      </p:graphicFrame>
    </p:spTree>
    <p:extLst>
      <p:ext uri="{BB962C8B-B14F-4D97-AF65-F5344CB8AC3E}">
        <p14:creationId xmlns:p14="http://schemas.microsoft.com/office/powerpoint/2010/main" val="107958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クラリティ">
  <a:themeElements>
    <a:clrScheme name="ユーザー定義 1">
      <a:dk1>
        <a:sysClr val="windowText" lastClr="000000"/>
      </a:dk1>
      <a:lt1>
        <a:sysClr val="window" lastClr="FFFFFF"/>
      </a:lt1>
      <a:dk2>
        <a:srgbClr val="1F497D"/>
      </a:dk2>
      <a:lt2>
        <a:srgbClr val="EEECE1"/>
      </a:lt2>
      <a:accent1>
        <a:srgbClr val="C00000"/>
      </a:accent1>
      <a:accent2>
        <a:srgbClr val="E36C09"/>
      </a:accent2>
      <a:accent3>
        <a:srgbClr val="FFC000"/>
      </a:accent3>
      <a:accent4>
        <a:srgbClr val="92D050"/>
      </a:accent4>
      <a:accent5>
        <a:srgbClr val="00B050"/>
      </a:accent5>
      <a:accent6>
        <a:srgbClr val="0000FF"/>
      </a:accent6>
      <a:hlink>
        <a:srgbClr val="0000FF"/>
      </a:hlink>
      <a:folHlink>
        <a:srgbClr val="800080"/>
      </a:folHlink>
    </a:clrScheme>
    <a:fontScheme name="Office クラシック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クラリティ">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2084</TotalTime>
  <Words>4607</Words>
  <Application>Microsoft Office PowerPoint</Application>
  <PresentationFormat>画面に合わせる (4:3)</PresentationFormat>
  <Paragraphs>706</Paragraphs>
  <Slides>24</Slides>
  <Notes>14</Notes>
  <HiddenSlides>0</HiddenSlides>
  <MMClips>0</MMClips>
  <ScaleCrop>false</ScaleCrop>
  <HeadingPairs>
    <vt:vector size="8" baseType="variant">
      <vt:variant>
        <vt:lpstr>使用されているフォント</vt:lpstr>
      </vt:variant>
      <vt:variant>
        <vt:i4>23</vt:i4>
      </vt:variant>
      <vt:variant>
        <vt:lpstr>テーマ</vt:lpstr>
      </vt:variant>
      <vt:variant>
        <vt:i4>2</vt:i4>
      </vt:variant>
      <vt:variant>
        <vt:lpstr>埋め込まれた OLE サーバー</vt:lpstr>
      </vt:variant>
      <vt:variant>
        <vt:i4>3</vt:i4>
      </vt:variant>
      <vt:variant>
        <vt:lpstr>スライド タイトル</vt:lpstr>
      </vt:variant>
      <vt:variant>
        <vt:i4>24</vt:i4>
      </vt:variant>
    </vt:vector>
  </HeadingPairs>
  <TitlesOfParts>
    <vt:vector size="52" baseType="lpstr">
      <vt:lpstr>-apple-system</vt:lpstr>
      <vt:lpstr>HGP創英ﾌﾟﾚｾﾞﾝｽEB</vt:lpstr>
      <vt:lpstr>HGP創英角ｺﾞｼｯｸUB</vt:lpstr>
      <vt:lpstr>HGS創英角ｺﾞｼｯｸUB</vt:lpstr>
      <vt:lpstr>HG丸ｺﾞｼｯｸM-PRO</vt:lpstr>
      <vt:lpstr>HG創英角ｺﾞｼｯｸUB</vt:lpstr>
      <vt:lpstr>HG明朝B</vt:lpstr>
      <vt:lpstr>ＭＳ Ｐゴシック</vt:lpstr>
      <vt:lpstr>ＭＳ Ｐ明朝</vt:lpstr>
      <vt:lpstr>ＭＳ Ｐ明朝</vt:lpstr>
      <vt:lpstr>ＭＳ ゴシック</vt:lpstr>
      <vt:lpstr>ＭＳ 明朝</vt:lpstr>
      <vt:lpstr>UD デジタル 教科書体 NK-B</vt:lpstr>
      <vt:lpstr>Yu Gothic Medium</vt:lpstr>
      <vt:lpstr>メイリオ</vt:lpstr>
      <vt:lpstr>游ゴシック</vt:lpstr>
      <vt:lpstr>游ゴシック Light</vt:lpstr>
      <vt:lpstr>Arial</vt:lpstr>
      <vt:lpstr>Calibri</vt:lpstr>
      <vt:lpstr>Calibri Light</vt:lpstr>
      <vt:lpstr>Century</vt:lpstr>
      <vt:lpstr>Times New Roman</vt:lpstr>
      <vt:lpstr>Wingdings</vt:lpstr>
      <vt:lpstr>Office テーマ</vt:lpstr>
      <vt:lpstr>クラリティ</vt:lpstr>
      <vt:lpstr>数式</vt:lpstr>
      <vt:lpstr>花子フォトレタッチ 1.0 /R.1</vt:lpstr>
      <vt:lpstr>花子 Ver.3 /R1</vt:lpstr>
      <vt:lpstr>機械工学コース紹介</vt:lpstr>
      <vt:lpstr>PowerPoint プレゼンテーション</vt:lpstr>
      <vt:lpstr>PowerPoint プレゼンテーション</vt:lpstr>
      <vt:lpstr>PowerPoint プレゼンテーション</vt:lpstr>
      <vt:lpstr>機械工学コースのカリキュラム</vt:lpstr>
      <vt:lpstr>機械工学コースの研究室とスタッフ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熱エネルギーシステム研究室</vt:lpstr>
      <vt:lpstr>PowerPoint プレゼンテーション</vt:lpstr>
      <vt:lpstr>PowerPoint プレゼンテーション</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 E</dc:creator>
  <cp:lastModifiedBy>Kato</cp:lastModifiedBy>
  <cp:revision>59</cp:revision>
  <dcterms:created xsi:type="dcterms:W3CDTF">2017-04-05T06:24:45Z</dcterms:created>
  <dcterms:modified xsi:type="dcterms:W3CDTF">2022-09-29T05:09:00Z</dcterms:modified>
</cp:coreProperties>
</file>